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6"/>
  </p:notesMasterIdLst>
  <p:sldIdLst>
    <p:sldId id="257" r:id="rId2"/>
    <p:sldId id="258" r:id="rId3"/>
    <p:sldId id="259" r:id="rId4"/>
    <p:sldId id="268" r:id="rId5"/>
    <p:sldId id="269" r:id="rId6"/>
    <p:sldId id="260" r:id="rId7"/>
    <p:sldId id="261" r:id="rId8"/>
    <p:sldId id="287" r:id="rId9"/>
    <p:sldId id="262" r:id="rId10"/>
    <p:sldId id="263" r:id="rId11"/>
    <p:sldId id="280" r:id="rId12"/>
    <p:sldId id="301" r:id="rId13"/>
    <p:sldId id="264" r:id="rId14"/>
    <p:sldId id="299" r:id="rId15"/>
    <p:sldId id="300" r:id="rId16"/>
    <p:sldId id="303" r:id="rId17"/>
    <p:sldId id="304" r:id="rId18"/>
    <p:sldId id="305" r:id="rId19"/>
    <p:sldId id="306" r:id="rId20"/>
    <p:sldId id="307" r:id="rId21"/>
    <p:sldId id="308" r:id="rId22"/>
    <p:sldId id="309" r:id="rId23"/>
    <p:sldId id="310" r:id="rId24"/>
    <p:sldId id="311" r:id="rId25"/>
    <p:sldId id="265" r:id="rId26"/>
    <p:sldId id="266" r:id="rId27"/>
    <p:sldId id="312" r:id="rId28"/>
    <p:sldId id="313" r:id="rId29"/>
    <p:sldId id="314" r:id="rId30"/>
    <p:sldId id="315" r:id="rId31"/>
    <p:sldId id="286" r:id="rId32"/>
    <p:sldId id="277" r:id="rId33"/>
    <p:sldId id="278" r:id="rId34"/>
    <p:sldId id="279"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6" d="100"/>
          <a:sy n="56" d="100"/>
        </p:scale>
        <p:origin x="976" y="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485738C-5B55-43BC-A9B9-4D93D81B6B44}" type="datetimeFigureOut">
              <a:rPr lang="en-IN" smtClean="0"/>
              <a:t>03-03-2026</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5AE0B0-239D-4200-B004-D5DAAC4CB7D8}" type="slidenum">
              <a:rPr lang="en-IN" smtClean="0"/>
              <a:t>‹#›</a:t>
            </a:fld>
            <a:endParaRPr lang="en-IN"/>
          </a:p>
        </p:txBody>
      </p:sp>
    </p:spTree>
    <p:extLst>
      <p:ext uri="{BB962C8B-B14F-4D97-AF65-F5344CB8AC3E}">
        <p14:creationId xmlns:p14="http://schemas.microsoft.com/office/powerpoint/2010/main" val="20252430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31CD819-CC67-4ED8-BA67-5E3C7A30D019}" type="slidenum">
              <a:rPr lang="en-US" smtClean="0"/>
              <a:t>1</a:t>
            </a:fld>
            <a:endParaRPr lang="en-US"/>
          </a:p>
        </p:txBody>
      </p:sp>
    </p:spTree>
    <p:extLst>
      <p:ext uri="{BB962C8B-B14F-4D97-AF65-F5344CB8AC3E}">
        <p14:creationId xmlns:p14="http://schemas.microsoft.com/office/powerpoint/2010/main" val="13752584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13" name="Rectangle 12"/>
          <p:cNvSpPr/>
          <p:nvPr/>
        </p:nvSpPr>
        <p:spPr>
          <a:xfrm>
            <a:off x="0" y="6470276"/>
            <a:ext cx="12192000" cy="381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78"/>
          </a:p>
        </p:txBody>
      </p:sp>
    </p:spTree>
    <p:extLst>
      <p:ext uri="{BB962C8B-B14F-4D97-AF65-F5344CB8AC3E}">
        <p14:creationId xmlns:p14="http://schemas.microsoft.com/office/powerpoint/2010/main" val="418801958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228600"/>
            <a:ext cx="12192000" cy="381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78"/>
          </a:p>
        </p:txBody>
      </p:sp>
      <p:sp>
        <p:nvSpPr>
          <p:cNvPr id="13" name="Rectangle 12"/>
          <p:cNvSpPr/>
          <p:nvPr/>
        </p:nvSpPr>
        <p:spPr>
          <a:xfrm>
            <a:off x="0" y="6470276"/>
            <a:ext cx="12192000" cy="3810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78"/>
          </a:p>
        </p:txBody>
      </p:sp>
      <p:pic>
        <p:nvPicPr>
          <p:cNvPr id="5" name="Picture 4">
            <a:extLst>
              <a:ext uri="{FF2B5EF4-FFF2-40B4-BE49-F238E27FC236}">
                <a16:creationId xmlns:a16="http://schemas.microsoft.com/office/drawing/2014/main" id="{27C65C89-E105-C008-6E8B-D688CC41A3E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12593" y="-1591"/>
            <a:ext cx="978370" cy="907676"/>
          </a:xfrm>
          <a:prstGeom prst="rect">
            <a:avLst/>
          </a:prstGeom>
        </p:spPr>
      </p:pic>
      <p:pic>
        <p:nvPicPr>
          <p:cNvPr id="14" name="Picture 13">
            <a:extLst>
              <a:ext uri="{FF2B5EF4-FFF2-40B4-BE49-F238E27FC236}">
                <a16:creationId xmlns:a16="http://schemas.microsoft.com/office/drawing/2014/main" id="{8F910849-4E17-3AB3-C054-249712DB0B4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83704" y="1"/>
            <a:ext cx="1128889" cy="915991"/>
          </a:xfrm>
          <a:prstGeom prst="rect">
            <a:avLst/>
          </a:prstGeom>
        </p:spPr>
      </p:pic>
      <p:pic>
        <p:nvPicPr>
          <p:cNvPr id="16" name="Picture 15">
            <a:extLst>
              <a:ext uri="{FF2B5EF4-FFF2-40B4-BE49-F238E27FC236}">
                <a16:creationId xmlns:a16="http://schemas.microsoft.com/office/drawing/2014/main" id="{F0E60487-6420-9010-ED7F-BD9A923BECA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53777" y="76200"/>
            <a:ext cx="1429927" cy="762000"/>
          </a:xfrm>
          <a:prstGeom prst="rect">
            <a:avLst/>
          </a:prstGeom>
        </p:spPr>
      </p:pic>
      <p:pic>
        <p:nvPicPr>
          <p:cNvPr id="18" name="Picture 17">
            <a:extLst>
              <a:ext uri="{FF2B5EF4-FFF2-40B4-BE49-F238E27FC236}">
                <a16:creationId xmlns:a16="http://schemas.microsoft.com/office/drawing/2014/main" id="{C41A4925-3356-0BC5-8B21-30794D8FCAC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5778" y="1"/>
            <a:ext cx="2784593" cy="915991"/>
          </a:xfrm>
          <a:prstGeom prst="rect">
            <a:avLst/>
          </a:prstGeom>
        </p:spPr>
      </p:pic>
    </p:spTree>
    <p:extLst>
      <p:ext uri="{BB962C8B-B14F-4D97-AF65-F5344CB8AC3E}">
        <p14:creationId xmlns:p14="http://schemas.microsoft.com/office/powerpoint/2010/main" val="201274660"/>
      </p:ext>
    </p:extLst>
  </p:cSld>
  <p:clrMap bg1="lt1" tx1="dk1" bg2="lt2" tx2="dk2" accent1="accent1" accent2="accent2" accent3="accent3" accent4="accent4" accent5="accent5" accent6="accent6" hlink="hlink" folHlink="folHlink"/>
  <p:sldLayoutIdLst>
    <p:sldLayoutId id="2147483661" r:id="rId1"/>
  </p:sldLayoutIdLst>
  <p:txStyles>
    <p:titleStyle>
      <a:lvl1pPr algn="ctr" defTabSz="903153" rtl="0" eaLnBrk="1" latinLnBrk="0" hangingPunct="1">
        <a:spcBef>
          <a:spcPct val="0"/>
        </a:spcBef>
        <a:buNone/>
        <a:defRPr sz="4346" kern="1200">
          <a:solidFill>
            <a:schemeClr val="tx1"/>
          </a:solidFill>
          <a:latin typeface="+mj-lt"/>
          <a:ea typeface="+mj-ea"/>
          <a:cs typeface="+mj-cs"/>
        </a:defRPr>
      </a:lvl1pPr>
    </p:titleStyle>
    <p:bodyStyle>
      <a:lvl1pPr marL="338682" indent="-338682" algn="l" defTabSz="903153" rtl="0" eaLnBrk="1" latinLnBrk="0" hangingPunct="1">
        <a:spcBef>
          <a:spcPct val="20000"/>
        </a:spcBef>
        <a:buFont typeface="Arial" pitchFamily="34" charset="0"/>
        <a:buChar char="•"/>
        <a:defRPr sz="3161" kern="1200">
          <a:solidFill>
            <a:schemeClr val="tx1"/>
          </a:solidFill>
          <a:latin typeface="+mn-lt"/>
          <a:ea typeface="+mn-ea"/>
          <a:cs typeface="+mn-cs"/>
        </a:defRPr>
      </a:lvl1pPr>
      <a:lvl2pPr marL="733812" indent="-282235" algn="l" defTabSz="903153" rtl="0" eaLnBrk="1" latinLnBrk="0" hangingPunct="1">
        <a:spcBef>
          <a:spcPct val="20000"/>
        </a:spcBef>
        <a:buFont typeface="Arial" pitchFamily="34" charset="0"/>
        <a:buChar char="–"/>
        <a:defRPr sz="2766" kern="1200">
          <a:solidFill>
            <a:schemeClr val="tx1"/>
          </a:solidFill>
          <a:latin typeface="+mn-lt"/>
          <a:ea typeface="+mn-ea"/>
          <a:cs typeface="+mn-cs"/>
        </a:defRPr>
      </a:lvl2pPr>
      <a:lvl3pPr marL="1128941" indent="-225788" algn="l" defTabSz="903153" rtl="0" eaLnBrk="1" latinLnBrk="0" hangingPunct="1">
        <a:spcBef>
          <a:spcPct val="20000"/>
        </a:spcBef>
        <a:buFont typeface="Arial" pitchFamily="34" charset="0"/>
        <a:buChar char="•"/>
        <a:defRPr sz="2370" kern="1200">
          <a:solidFill>
            <a:schemeClr val="tx1"/>
          </a:solidFill>
          <a:latin typeface="+mn-lt"/>
          <a:ea typeface="+mn-ea"/>
          <a:cs typeface="+mn-cs"/>
        </a:defRPr>
      </a:lvl3pPr>
      <a:lvl4pPr marL="1580518" indent="-225788" algn="l" defTabSz="903153" rtl="0" eaLnBrk="1" latinLnBrk="0" hangingPunct="1">
        <a:spcBef>
          <a:spcPct val="20000"/>
        </a:spcBef>
        <a:buFont typeface="Arial" pitchFamily="34" charset="0"/>
        <a:buChar char="–"/>
        <a:defRPr sz="1975" kern="1200">
          <a:solidFill>
            <a:schemeClr val="tx1"/>
          </a:solidFill>
          <a:latin typeface="+mn-lt"/>
          <a:ea typeface="+mn-ea"/>
          <a:cs typeface="+mn-cs"/>
        </a:defRPr>
      </a:lvl4pPr>
      <a:lvl5pPr marL="2032094" indent="-225788" algn="l" defTabSz="903153" rtl="0" eaLnBrk="1" latinLnBrk="0" hangingPunct="1">
        <a:spcBef>
          <a:spcPct val="20000"/>
        </a:spcBef>
        <a:buFont typeface="Arial" pitchFamily="34" charset="0"/>
        <a:buChar char="»"/>
        <a:defRPr sz="1975" kern="1200">
          <a:solidFill>
            <a:schemeClr val="tx1"/>
          </a:solidFill>
          <a:latin typeface="+mn-lt"/>
          <a:ea typeface="+mn-ea"/>
          <a:cs typeface="+mn-cs"/>
        </a:defRPr>
      </a:lvl5pPr>
      <a:lvl6pPr marL="2483670" indent="-225788" algn="l" defTabSz="903153" rtl="0" eaLnBrk="1" latinLnBrk="0" hangingPunct="1">
        <a:spcBef>
          <a:spcPct val="20000"/>
        </a:spcBef>
        <a:buFont typeface="Arial" pitchFamily="34" charset="0"/>
        <a:buChar char="•"/>
        <a:defRPr sz="1975" kern="1200">
          <a:solidFill>
            <a:schemeClr val="tx1"/>
          </a:solidFill>
          <a:latin typeface="+mn-lt"/>
          <a:ea typeface="+mn-ea"/>
          <a:cs typeface="+mn-cs"/>
        </a:defRPr>
      </a:lvl6pPr>
      <a:lvl7pPr marL="2935247" indent="-225788" algn="l" defTabSz="903153" rtl="0" eaLnBrk="1" latinLnBrk="0" hangingPunct="1">
        <a:spcBef>
          <a:spcPct val="20000"/>
        </a:spcBef>
        <a:buFont typeface="Arial" pitchFamily="34" charset="0"/>
        <a:buChar char="•"/>
        <a:defRPr sz="1975" kern="1200">
          <a:solidFill>
            <a:schemeClr val="tx1"/>
          </a:solidFill>
          <a:latin typeface="+mn-lt"/>
          <a:ea typeface="+mn-ea"/>
          <a:cs typeface="+mn-cs"/>
        </a:defRPr>
      </a:lvl7pPr>
      <a:lvl8pPr marL="3386823" indent="-225788" algn="l" defTabSz="903153" rtl="0" eaLnBrk="1" latinLnBrk="0" hangingPunct="1">
        <a:spcBef>
          <a:spcPct val="20000"/>
        </a:spcBef>
        <a:buFont typeface="Arial" pitchFamily="34" charset="0"/>
        <a:buChar char="•"/>
        <a:defRPr sz="1975" kern="1200">
          <a:solidFill>
            <a:schemeClr val="tx1"/>
          </a:solidFill>
          <a:latin typeface="+mn-lt"/>
          <a:ea typeface="+mn-ea"/>
          <a:cs typeface="+mn-cs"/>
        </a:defRPr>
      </a:lvl8pPr>
      <a:lvl9pPr marL="3838400" indent="-225788" algn="l" defTabSz="903153" rtl="0" eaLnBrk="1" latinLnBrk="0" hangingPunct="1">
        <a:spcBef>
          <a:spcPct val="20000"/>
        </a:spcBef>
        <a:buFont typeface="Arial" pitchFamily="34" charset="0"/>
        <a:buChar char="•"/>
        <a:defRPr sz="1975" kern="1200">
          <a:solidFill>
            <a:schemeClr val="tx1"/>
          </a:solidFill>
          <a:latin typeface="+mn-lt"/>
          <a:ea typeface="+mn-ea"/>
          <a:cs typeface="+mn-cs"/>
        </a:defRPr>
      </a:lvl9pPr>
    </p:bodyStyle>
    <p:otherStyle>
      <a:defPPr>
        <a:defRPr lang="en-US"/>
      </a:defPPr>
      <a:lvl1pPr marL="0" algn="l" defTabSz="903153" rtl="0" eaLnBrk="1" latinLnBrk="0" hangingPunct="1">
        <a:defRPr sz="1778" kern="1200">
          <a:solidFill>
            <a:schemeClr val="tx1"/>
          </a:solidFill>
          <a:latin typeface="+mn-lt"/>
          <a:ea typeface="+mn-ea"/>
          <a:cs typeface="+mn-cs"/>
        </a:defRPr>
      </a:lvl1pPr>
      <a:lvl2pPr marL="451576" algn="l" defTabSz="903153" rtl="0" eaLnBrk="1" latinLnBrk="0" hangingPunct="1">
        <a:defRPr sz="1778" kern="1200">
          <a:solidFill>
            <a:schemeClr val="tx1"/>
          </a:solidFill>
          <a:latin typeface="+mn-lt"/>
          <a:ea typeface="+mn-ea"/>
          <a:cs typeface="+mn-cs"/>
        </a:defRPr>
      </a:lvl2pPr>
      <a:lvl3pPr marL="903153" algn="l" defTabSz="903153" rtl="0" eaLnBrk="1" latinLnBrk="0" hangingPunct="1">
        <a:defRPr sz="1778" kern="1200">
          <a:solidFill>
            <a:schemeClr val="tx1"/>
          </a:solidFill>
          <a:latin typeface="+mn-lt"/>
          <a:ea typeface="+mn-ea"/>
          <a:cs typeface="+mn-cs"/>
        </a:defRPr>
      </a:lvl3pPr>
      <a:lvl4pPr marL="1354729" algn="l" defTabSz="903153" rtl="0" eaLnBrk="1" latinLnBrk="0" hangingPunct="1">
        <a:defRPr sz="1778" kern="1200">
          <a:solidFill>
            <a:schemeClr val="tx1"/>
          </a:solidFill>
          <a:latin typeface="+mn-lt"/>
          <a:ea typeface="+mn-ea"/>
          <a:cs typeface="+mn-cs"/>
        </a:defRPr>
      </a:lvl4pPr>
      <a:lvl5pPr marL="1806306" algn="l" defTabSz="903153" rtl="0" eaLnBrk="1" latinLnBrk="0" hangingPunct="1">
        <a:defRPr sz="1778" kern="1200">
          <a:solidFill>
            <a:schemeClr val="tx1"/>
          </a:solidFill>
          <a:latin typeface="+mn-lt"/>
          <a:ea typeface="+mn-ea"/>
          <a:cs typeface="+mn-cs"/>
        </a:defRPr>
      </a:lvl5pPr>
      <a:lvl6pPr marL="2257882" algn="l" defTabSz="903153" rtl="0" eaLnBrk="1" latinLnBrk="0" hangingPunct="1">
        <a:defRPr sz="1778" kern="1200">
          <a:solidFill>
            <a:schemeClr val="tx1"/>
          </a:solidFill>
          <a:latin typeface="+mn-lt"/>
          <a:ea typeface="+mn-ea"/>
          <a:cs typeface="+mn-cs"/>
        </a:defRPr>
      </a:lvl6pPr>
      <a:lvl7pPr marL="2709459" algn="l" defTabSz="903153" rtl="0" eaLnBrk="1" latinLnBrk="0" hangingPunct="1">
        <a:defRPr sz="1778" kern="1200">
          <a:solidFill>
            <a:schemeClr val="tx1"/>
          </a:solidFill>
          <a:latin typeface="+mn-lt"/>
          <a:ea typeface="+mn-ea"/>
          <a:cs typeface="+mn-cs"/>
        </a:defRPr>
      </a:lvl7pPr>
      <a:lvl8pPr marL="3161035" algn="l" defTabSz="903153" rtl="0" eaLnBrk="1" latinLnBrk="0" hangingPunct="1">
        <a:defRPr sz="1778" kern="1200">
          <a:solidFill>
            <a:schemeClr val="tx1"/>
          </a:solidFill>
          <a:latin typeface="+mn-lt"/>
          <a:ea typeface="+mn-ea"/>
          <a:cs typeface="+mn-cs"/>
        </a:defRPr>
      </a:lvl8pPr>
      <a:lvl9pPr marL="3612612" algn="l" defTabSz="903153" rtl="0" eaLnBrk="1" latinLnBrk="0" hangingPunct="1">
        <a:defRPr sz="177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gif"/><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5" name="TextBox 4"/>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6" name="TextBox 5"/>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a:t>
            </a:r>
          </a:p>
        </p:txBody>
      </p:sp>
      <p:sp>
        <p:nvSpPr>
          <p:cNvPr id="7" name="Title 5"/>
          <p:cNvSpPr txBox="1">
            <a:spLocks/>
          </p:cNvSpPr>
          <p:nvPr/>
        </p:nvSpPr>
        <p:spPr>
          <a:xfrm>
            <a:off x="0" y="2210740"/>
            <a:ext cx="12192000" cy="917223"/>
          </a:xfrm>
          <a:prstGeom prst="rect">
            <a:avLst/>
          </a:prstGeom>
        </p:spPr>
        <p:txBody>
          <a:bodyPr vert="horz" lIns="108360" tIns="54181" rIns="108360" bIns="54181" rtlCol="0" anchor="ctr">
            <a:noAutofit/>
          </a:bodyPr>
          <a:lstStyle>
            <a:lvl1pPr algn="ctr" defTabSz="1201704" rtl="0" eaLnBrk="1" latinLnBrk="0" hangingPunct="1">
              <a:spcBef>
                <a:spcPct val="0"/>
              </a:spcBef>
              <a:buNone/>
              <a:defRPr sz="5800" kern="1200">
                <a:solidFill>
                  <a:schemeClr val="tx1"/>
                </a:solidFill>
                <a:latin typeface="+mj-lt"/>
                <a:ea typeface="+mj-ea"/>
                <a:cs typeface="+mj-cs"/>
              </a:defRPr>
            </a:lvl1pPr>
          </a:lstStyle>
          <a:p>
            <a:r>
              <a:rPr lang="en-US" sz="3654" b="1" dirty="0">
                <a:solidFill>
                  <a:srgbClr val="002060"/>
                </a:solidFill>
                <a:latin typeface="Cambria" pitchFamily="18" charset="0"/>
              </a:rPr>
              <a:t>Computer Graphics and Visualization - </a:t>
            </a:r>
            <a:r>
              <a:rPr lang="en-US" sz="3654" b="1" dirty="0">
                <a:solidFill>
                  <a:srgbClr val="D60093"/>
                </a:solidFill>
                <a:latin typeface="Cambria" pitchFamily="18" charset="0"/>
              </a:rPr>
              <a:t>(BCG402)</a:t>
            </a:r>
          </a:p>
          <a:p>
            <a:endParaRPr lang="en-US" sz="5729" b="1" dirty="0">
              <a:solidFill>
                <a:srgbClr val="D60093"/>
              </a:solidFill>
              <a:latin typeface="Cambria" pitchFamily="18" charset="0"/>
            </a:endParaRPr>
          </a:p>
        </p:txBody>
      </p:sp>
      <p:sp>
        <p:nvSpPr>
          <p:cNvPr id="8" name="Subtitle 6"/>
          <p:cNvSpPr txBox="1">
            <a:spLocks/>
          </p:cNvSpPr>
          <p:nvPr/>
        </p:nvSpPr>
        <p:spPr>
          <a:xfrm>
            <a:off x="6521217" y="3805296"/>
            <a:ext cx="5670783" cy="2107259"/>
          </a:xfrm>
          <a:prstGeom prst="rect">
            <a:avLst/>
          </a:prstGeom>
        </p:spPr>
        <p:txBody>
          <a:bodyPr vert="horz" lIns="0" tIns="45156" rIns="0" bIns="45156" rtlCol="0">
            <a:noAutofit/>
          </a:bodyPr>
          <a:lstStyle>
            <a:lvl1pPr marL="0" indent="0" algn="l" defTabSz="685800" rtl="0" eaLnBrk="1" latinLnBrk="0" hangingPunct="1">
              <a:lnSpc>
                <a:spcPct val="90000"/>
              </a:lnSpc>
              <a:spcBef>
                <a:spcPts val="0"/>
              </a:spcBef>
              <a:buFont typeface="Wingdings" panose="05000000000000000000" pitchFamily="2" charset="2"/>
              <a:buNone/>
              <a:defRPr sz="1350" kern="1200">
                <a:solidFill>
                  <a:schemeClr val="tx1"/>
                </a:solidFill>
                <a:latin typeface="+mn-lt"/>
                <a:ea typeface="+mn-ea"/>
                <a:cs typeface="+mn-cs"/>
              </a:defRPr>
            </a:lvl1pPr>
            <a:lvl2pPr marL="342900" indent="0" algn="ctr" defTabSz="685800" rtl="0" eaLnBrk="1" latinLnBrk="0" hangingPunct="1">
              <a:lnSpc>
                <a:spcPct val="90000"/>
              </a:lnSpc>
              <a:spcBef>
                <a:spcPts val="450"/>
              </a:spcBef>
              <a:buFont typeface="Wingdings" panose="05000000000000000000" pitchFamily="2" charset="2"/>
              <a:buNone/>
              <a:defRPr sz="1500" kern="1200">
                <a:solidFill>
                  <a:schemeClr val="tx1"/>
                </a:solidFill>
                <a:latin typeface="+mn-lt"/>
                <a:ea typeface="+mn-ea"/>
                <a:cs typeface="+mn-cs"/>
              </a:defRPr>
            </a:lvl2pPr>
            <a:lvl3pPr marL="685800" indent="0" algn="ctr" defTabSz="685800" rtl="0" eaLnBrk="1" latinLnBrk="0" hangingPunct="1">
              <a:lnSpc>
                <a:spcPct val="90000"/>
              </a:lnSpc>
              <a:spcBef>
                <a:spcPts val="450"/>
              </a:spcBef>
              <a:buFont typeface="Wingdings" panose="05000000000000000000" pitchFamily="2" charset="2"/>
              <a:buNone/>
              <a:defRPr sz="1350" kern="1200">
                <a:solidFill>
                  <a:schemeClr val="tx1"/>
                </a:solidFill>
                <a:latin typeface="+mn-lt"/>
                <a:ea typeface="+mn-ea"/>
                <a:cs typeface="+mn-cs"/>
              </a:defRPr>
            </a:lvl3pPr>
            <a:lvl4pPr marL="1028700" indent="0" algn="ctr" defTabSz="685800" rtl="0" eaLnBrk="1" latinLnBrk="0" hangingPunct="1">
              <a:lnSpc>
                <a:spcPct val="90000"/>
              </a:lnSpc>
              <a:spcBef>
                <a:spcPts val="450"/>
              </a:spcBef>
              <a:buFont typeface="Wingdings" panose="05000000000000000000" pitchFamily="2" charset="2"/>
              <a:buNone/>
              <a:defRPr sz="1200" kern="1200">
                <a:solidFill>
                  <a:schemeClr val="tx1"/>
                </a:solidFill>
                <a:latin typeface="+mn-lt"/>
                <a:ea typeface="+mn-ea"/>
                <a:cs typeface="+mn-cs"/>
              </a:defRPr>
            </a:lvl4pPr>
            <a:lvl5pPr marL="1371600" indent="0" algn="ctr" defTabSz="685800" rtl="0" eaLnBrk="1" latinLnBrk="0" hangingPunct="1">
              <a:lnSpc>
                <a:spcPct val="90000"/>
              </a:lnSpc>
              <a:spcBef>
                <a:spcPts val="450"/>
              </a:spcBef>
              <a:buFont typeface="Wingdings" panose="05000000000000000000" pitchFamily="2" charset="2"/>
              <a:buNone/>
              <a:defRPr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Wingdings" panose="05000000000000000000" pitchFamily="2" charset="2"/>
              <a:buNone/>
              <a:defRPr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Wingdings" panose="05000000000000000000" pitchFamily="2" charset="2"/>
              <a:buNone/>
              <a:defRPr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Wingdings" panose="05000000000000000000" pitchFamily="2" charset="2"/>
              <a:buNone/>
              <a:defRPr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Wingdings" panose="05000000000000000000" pitchFamily="2" charset="2"/>
              <a:buNone/>
              <a:defRPr sz="1200" kern="1200">
                <a:solidFill>
                  <a:schemeClr val="tx1"/>
                </a:solidFill>
                <a:latin typeface="+mn-lt"/>
                <a:ea typeface="+mn-ea"/>
                <a:cs typeface="+mn-cs"/>
              </a:defRPr>
            </a:lvl9pPr>
          </a:lstStyle>
          <a:p>
            <a:pPr marL="1136781" lvl="8" algn="l">
              <a:lnSpc>
                <a:spcPct val="150000"/>
              </a:lnSpc>
            </a:pPr>
            <a:r>
              <a:rPr lang="en-US" sz="2370" b="1" dirty="0">
                <a:solidFill>
                  <a:srgbClr val="002060"/>
                </a:solidFill>
                <a:latin typeface="Cambria" pitchFamily="18" charset="0"/>
              </a:rPr>
              <a:t> Course Coordinator:</a:t>
            </a:r>
          </a:p>
          <a:p>
            <a:pPr marL="1136781" lvl="8" algn="l">
              <a:lnSpc>
                <a:spcPct val="100000"/>
              </a:lnSpc>
            </a:pPr>
            <a:r>
              <a:rPr lang="en-US" sz="1975" b="1" dirty="0">
                <a:solidFill>
                  <a:srgbClr val="002060"/>
                </a:solidFill>
                <a:latin typeface="Cambria" pitchFamily="18" charset="0"/>
              </a:rPr>
              <a:t>                      </a:t>
            </a:r>
            <a:r>
              <a:rPr lang="en-US" sz="2370" b="1" dirty="0">
                <a:solidFill>
                  <a:srgbClr val="002060"/>
                </a:solidFill>
                <a:latin typeface="Cambria" pitchFamily="18" charset="0"/>
              </a:rPr>
              <a:t>Prof. Yogesh N</a:t>
            </a:r>
          </a:p>
          <a:p>
            <a:pPr marL="1136781" lvl="8" algn="l">
              <a:lnSpc>
                <a:spcPct val="100000"/>
              </a:lnSpc>
            </a:pPr>
            <a:r>
              <a:rPr lang="en-US" sz="1975" dirty="0">
                <a:solidFill>
                  <a:srgbClr val="002060"/>
                </a:solidFill>
                <a:latin typeface="Cambria" pitchFamily="18" charset="0"/>
              </a:rPr>
              <a:t>                      </a:t>
            </a:r>
            <a:r>
              <a:rPr lang="en-US" sz="2074" i="1" dirty="0">
                <a:solidFill>
                  <a:srgbClr val="D60093"/>
                </a:solidFill>
                <a:latin typeface="Cambria" pitchFamily="18" charset="0"/>
              </a:rPr>
              <a:t>Assistant Professor</a:t>
            </a:r>
          </a:p>
          <a:p>
            <a:pPr marL="1136781" lvl="8" algn="l">
              <a:lnSpc>
                <a:spcPct val="100000"/>
              </a:lnSpc>
            </a:pPr>
            <a:r>
              <a:rPr lang="en-US" sz="2074" i="1" dirty="0">
                <a:solidFill>
                  <a:srgbClr val="D60093"/>
                </a:solidFill>
                <a:latin typeface="Cambria" pitchFamily="18" charset="0"/>
              </a:rPr>
              <a:t>                     Dept. of CSD</a:t>
            </a:r>
          </a:p>
          <a:p>
            <a:pPr marL="1136781" lvl="8" algn="l">
              <a:lnSpc>
                <a:spcPct val="100000"/>
              </a:lnSpc>
            </a:pPr>
            <a:r>
              <a:rPr lang="en-US" sz="2074" i="1" dirty="0">
                <a:solidFill>
                  <a:srgbClr val="D60093"/>
                </a:solidFill>
                <a:latin typeface="Cambria" pitchFamily="18" charset="0"/>
              </a:rPr>
              <a:t>                     ATMECE, Mysuru</a:t>
            </a:r>
          </a:p>
          <a:p>
            <a:pPr marL="1136781" lvl="8" algn="l">
              <a:lnSpc>
                <a:spcPct val="100000"/>
              </a:lnSpc>
            </a:pPr>
            <a:r>
              <a:rPr lang="en-US" sz="2074" i="1" dirty="0">
                <a:solidFill>
                  <a:srgbClr val="D60093"/>
                </a:solidFill>
                <a:latin typeface="Cambria" pitchFamily="18" charset="0"/>
              </a:rPr>
              <a:t>                                          </a:t>
            </a:r>
            <a:endParaRPr lang="en-US" sz="2074" b="1" i="1" dirty="0">
              <a:solidFill>
                <a:srgbClr val="D60093"/>
              </a:solidFill>
              <a:latin typeface="+mj-lt"/>
            </a:endParaRPr>
          </a:p>
        </p:txBody>
      </p:sp>
      <p:pic>
        <p:nvPicPr>
          <p:cNvPr id="9" name="Picture 2" descr="My First Motion Graphic! by Jason Tang on Dribbble"/>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730964" y="2858024"/>
            <a:ext cx="4518691" cy="33890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43002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10</a:t>
            </a:r>
          </a:p>
        </p:txBody>
      </p:sp>
      <p:sp>
        <p:nvSpPr>
          <p:cNvPr id="16" name="Rounded Rectangle 15"/>
          <p:cNvSpPr/>
          <p:nvPr/>
        </p:nvSpPr>
        <p:spPr>
          <a:xfrm>
            <a:off x="3687704" y="1095963"/>
            <a:ext cx="4064000"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Header Files</a:t>
            </a:r>
            <a:endParaRPr lang="en-US" sz="2370" dirty="0"/>
          </a:p>
        </p:txBody>
      </p:sp>
      <p:sp>
        <p:nvSpPr>
          <p:cNvPr id="17" name="Subtitle 5">
            <a:extLst>
              <a:ext uri="{FF2B5EF4-FFF2-40B4-BE49-F238E27FC236}">
                <a16:creationId xmlns:a16="http://schemas.microsoft.com/office/drawing/2014/main" id="{09278663-6DFB-48C5-B58E-9F7560421BA7}"/>
              </a:ext>
            </a:extLst>
          </p:cNvPr>
          <p:cNvSpPr txBox="1">
            <a:spLocks/>
          </p:cNvSpPr>
          <p:nvPr/>
        </p:nvSpPr>
        <p:spPr>
          <a:xfrm>
            <a:off x="1128889" y="1773296"/>
            <a:ext cx="10772351" cy="4214519"/>
          </a:xfrm>
          <a:prstGeom prst="rect">
            <a:avLst/>
          </a:prstGeom>
        </p:spPr>
        <p:txBody>
          <a:bodyPr>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r>
              <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In all of our graphics programs, we will need to include the header file for the OpenGL core library. For most applications we will also need GLU, and on many systems we will need to include the header file for the window system. </a:t>
            </a:r>
          </a:p>
          <a:p>
            <a:pPr algn="just"/>
            <a:endPar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endParaRPr>
          </a:p>
          <a:p>
            <a:pPr algn="just"/>
            <a:r>
              <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For instance, with Microsoft Windows, the header file that accesses the WGL routines is </a:t>
            </a:r>
            <a:r>
              <a:rPr lang="en-US" sz="1975" b="1" dirty="0" err="1">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windows.h</a:t>
            </a:r>
            <a:r>
              <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 This header file must be listed before the OpenGL and GLU header files because it contains macros needed by the Microsoft Windows version of the OpenGL libraries. </a:t>
            </a:r>
          </a:p>
          <a:p>
            <a:pPr algn="just"/>
            <a:endPar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endParaRPr>
          </a:p>
          <a:p>
            <a:pPr algn="just"/>
            <a:r>
              <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So the source file in this case would begin with</a:t>
            </a:r>
          </a:p>
          <a:p>
            <a:pPr marL="903153" indent="0" algn="just">
              <a:buNone/>
            </a:pPr>
            <a:r>
              <a:rPr lang="en-US" sz="1975" b="1"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#include &lt;</a:t>
            </a:r>
            <a:r>
              <a:rPr lang="en-US" sz="1975" b="1" dirty="0" err="1">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windows.h</a:t>
            </a:r>
            <a:r>
              <a:rPr lang="en-US" sz="1975" b="1"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&gt;</a:t>
            </a:r>
          </a:p>
          <a:p>
            <a:pPr marL="903153" indent="0" algn="just">
              <a:buNone/>
            </a:pPr>
            <a:r>
              <a:rPr lang="en-US" sz="1975" b="1"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#include &lt;GL/</a:t>
            </a:r>
            <a:r>
              <a:rPr lang="en-US" sz="1975" b="1" dirty="0" err="1">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gl.h</a:t>
            </a:r>
            <a:r>
              <a:rPr lang="en-US" sz="1975" b="1"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&gt;</a:t>
            </a:r>
          </a:p>
          <a:p>
            <a:pPr marL="903153" indent="0" algn="just">
              <a:buNone/>
            </a:pPr>
            <a:r>
              <a:rPr lang="en-US" sz="1975" b="1"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#include &lt;GL/</a:t>
            </a:r>
            <a:r>
              <a:rPr lang="en-US" sz="1975" b="1" dirty="0" err="1">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glu.h</a:t>
            </a:r>
            <a:r>
              <a:rPr lang="en-US" sz="1975" b="1"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&gt;</a:t>
            </a:r>
          </a:p>
        </p:txBody>
      </p:sp>
    </p:spTree>
    <p:extLst>
      <p:ext uri="{BB962C8B-B14F-4D97-AF65-F5344CB8AC3E}">
        <p14:creationId xmlns:p14="http://schemas.microsoft.com/office/powerpoint/2010/main" val="2025844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1000"/>
                                        <p:tgtEl>
                                          <p:spTgt spid="17">
                                            <p:txEl>
                                              <p:pRg st="0" end="0"/>
                                            </p:txEl>
                                          </p:spTgt>
                                        </p:tgtEl>
                                      </p:cBhvr>
                                    </p:animEffect>
                                    <p:anim calcmode="lin" valueType="num">
                                      <p:cBhvr>
                                        <p:cTn id="8" dur="10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7">
                                            <p:txEl>
                                              <p:pRg st="2" end="2"/>
                                            </p:txEl>
                                          </p:spTgt>
                                        </p:tgtEl>
                                        <p:attrNameLst>
                                          <p:attrName>style.visibility</p:attrName>
                                        </p:attrNameLst>
                                      </p:cBhvr>
                                      <p:to>
                                        <p:strVal val="visible"/>
                                      </p:to>
                                    </p:set>
                                    <p:animEffect transition="in" filter="fade">
                                      <p:cBhvr>
                                        <p:cTn id="14" dur="1000"/>
                                        <p:tgtEl>
                                          <p:spTgt spid="17">
                                            <p:txEl>
                                              <p:pRg st="2" end="2"/>
                                            </p:txEl>
                                          </p:spTgt>
                                        </p:tgtEl>
                                      </p:cBhvr>
                                    </p:animEffect>
                                    <p:anim calcmode="lin" valueType="num">
                                      <p:cBhvr>
                                        <p:cTn id="15" dur="1000" fill="hold"/>
                                        <p:tgtEl>
                                          <p:spTgt spid="17">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1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7">
                                            <p:txEl>
                                              <p:pRg st="4" end="4"/>
                                            </p:txEl>
                                          </p:spTgt>
                                        </p:tgtEl>
                                        <p:attrNameLst>
                                          <p:attrName>style.visibility</p:attrName>
                                        </p:attrNameLst>
                                      </p:cBhvr>
                                      <p:to>
                                        <p:strVal val="visible"/>
                                      </p:to>
                                    </p:set>
                                    <p:animEffect transition="in" filter="fade">
                                      <p:cBhvr>
                                        <p:cTn id="21" dur="1000"/>
                                        <p:tgtEl>
                                          <p:spTgt spid="17">
                                            <p:txEl>
                                              <p:pRg st="4" end="4"/>
                                            </p:txEl>
                                          </p:spTgt>
                                        </p:tgtEl>
                                      </p:cBhvr>
                                    </p:animEffect>
                                    <p:anim calcmode="lin" valueType="num">
                                      <p:cBhvr>
                                        <p:cTn id="22" dur="1000" fill="hold"/>
                                        <p:tgtEl>
                                          <p:spTgt spid="17">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17">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7">
                                            <p:txEl>
                                              <p:pRg st="5" end="5"/>
                                            </p:txEl>
                                          </p:spTgt>
                                        </p:tgtEl>
                                        <p:attrNameLst>
                                          <p:attrName>style.visibility</p:attrName>
                                        </p:attrNameLst>
                                      </p:cBhvr>
                                      <p:to>
                                        <p:strVal val="visible"/>
                                      </p:to>
                                    </p:set>
                                    <p:animEffect transition="in" filter="fade">
                                      <p:cBhvr>
                                        <p:cTn id="28" dur="1000"/>
                                        <p:tgtEl>
                                          <p:spTgt spid="17">
                                            <p:txEl>
                                              <p:pRg st="5" end="5"/>
                                            </p:txEl>
                                          </p:spTgt>
                                        </p:tgtEl>
                                      </p:cBhvr>
                                    </p:animEffect>
                                    <p:anim calcmode="lin" valueType="num">
                                      <p:cBhvr>
                                        <p:cTn id="29" dur="1000" fill="hold"/>
                                        <p:tgtEl>
                                          <p:spTgt spid="17">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17">
                                            <p:txEl>
                                              <p:pRg st="5" end="5"/>
                                            </p:txEl>
                                          </p:spTgt>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7">
                                            <p:txEl>
                                              <p:pRg st="6" end="6"/>
                                            </p:txEl>
                                          </p:spTgt>
                                        </p:tgtEl>
                                        <p:attrNameLst>
                                          <p:attrName>style.visibility</p:attrName>
                                        </p:attrNameLst>
                                      </p:cBhvr>
                                      <p:to>
                                        <p:strVal val="visible"/>
                                      </p:to>
                                    </p:set>
                                    <p:animEffect transition="in" filter="fade">
                                      <p:cBhvr>
                                        <p:cTn id="33" dur="1000"/>
                                        <p:tgtEl>
                                          <p:spTgt spid="17">
                                            <p:txEl>
                                              <p:pRg st="6" end="6"/>
                                            </p:txEl>
                                          </p:spTgt>
                                        </p:tgtEl>
                                      </p:cBhvr>
                                    </p:animEffect>
                                    <p:anim calcmode="lin" valueType="num">
                                      <p:cBhvr>
                                        <p:cTn id="34" dur="1000" fill="hold"/>
                                        <p:tgtEl>
                                          <p:spTgt spid="17">
                                            <p:txEl>
                                              <p:pRg st="6" end="6"/>
                                            </p:txEl>
                                          </p:spTgt>
                                        </p:tgtEl>
                                        <p:attrNameLst>
                                          <p:attrName>ppt_x</p:attrName>
                                        </p:attrNameLst>
                                      </p:cBhvr>
                                      <p:tavLst>
                                        <p:tav tm="0">
                                          <p:val>
                                            <p:strVal val="#ppt_x"/>
                                          </p:val>
                                        </p:tav>
                                        <p:tav tm="100000">
                                          <p:val>
                                            <p:strVal val="#ppt_x"/>
                                          </p:val>
                                        </p:tav>
                                      </p:tavLst>
                                    </p:anim>
                                    <p:anim calcmode="lin" valueType="num">
                                      <p:cBhvr>
                                        <p:cTn id="35" dur="1000" fill="hold"/>
                                        <p:tgtEl>
                                          <p:spTgt spid="17">
                                            <p:txEl>
                                              <p:pRg st="6" end="6"/>
                                            </p:txEl>
                                          </p:spTgt>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7">
                                            <p:txEl>
                                              <p:pRg st="7" end="7"/>
                                            </p:txEl>
                                          </p:spTgt>
                                        </p:tgtEl>
                                        <p:attrNameLst>
                                          <p:attrName>style.visibility</p:attrName>
                                        </p:attrNameLst>
                                      </p:cBhvr>
                                      <p:to>
                                        <p:strVal val="visible"/>
                                      </p:to>
                                    </p:set>
                                    <p:animEffect transition="in" filter="fade">
                                      <p:cBhvr>
                                        <p:cTn id="38" dur="1000"/>
                                        <p:tgtEl>
                                          <p:spTgt spid="17">
                                            <p:txEl>
                                              <p:pRg st="7" end="7"/>
                                            </p:txEl>
                                          </p:spTgt>
                                        </p:tgtEl>
                                      </p:cBhvr>
                                    </p:animEffect>
                                    <p:anim calcmode="lin" valueType="num">
                                      <p:cBhvr>
                                        <p:cTn id="39" dur="1000" fill="hold"/>
                                        <p:tgtEl>
                                          <p:spTgt spid="17">
                                            <p:txEl>
                                              <p:pRg st="7" end="7"/>
                                            </p:txEl>
                                          </p:spTgt>
                                        </p:tgtEl>
                                        <p:attrNameLst>
                                          <p:attrName>ppt_x</p:attrName>
                                        </p:attrNameLst>
                                      </p:cBhvr>
                                      <p:tavLst>
                                        <p:tav tm="0">
                                          <p:val>
                                            <p:strVal val="#ppt_x"/>
                                          </p:val>
                                        </p:tav>
                                        <p:tav tm="100000">
                                          <p:val>
                                            <p:strVal val="#ppt_x"/>
                                          </p:val>
                                        </p:tav>
                                      </p:tavLst>
                                    </p:anim>
                                    <p:anim calcmode="lin" valueType="num">
                                      <p:cBhvr>
                                        <p:cTn id="40" dur="1000" fill="hold"/>
                                        <p:tgtEl>
                                          <p:spTgt spid="17">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11</a:t>
            </a:r>
          </a:p>
        </p:txBody>
      </p:sp>
      <p:sp>
        <p:nvSpPr>
          <p:cNvPr id="16" name="Rounded Rectangle 15"/>
          <p:cNvSpPr/>
          <p:nvPr/>
        </p:nvSpPr>
        <p:spPr>
          <a:xfrm>
            <a:off x="3687704" y="1095963"/>
            <a:ext cx="4064000"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Header Files</a:t>
            </a:r>
            <a:endParaRPr lang="en-US" sz="2370" dirty="0"/>
          </a:p>
        </p:txBody>
      </p:sp>
      <p:sp>
        <p:nvSpPr>
          <p:cNvPr id="17" name="Subtitle 5">
            <a:extLst>
              <a:ext uri="{FF2B5EF4-FFF2-40B4-BE49-F238E27FC236}">
                <a16:creationId xmlns:a16="http://schemas.microsoft.com/office/drawing/2014/main" id="{09278663-6DFB-48C5-B58E-9F7560421BA7}"/>
              </a:ext>
            </a:extLst>
          </p:cNvPr>
          <p:cNvSpPr txBox="1">
            <a:spLocks/>
          </p:cNvSpPr>
          <p:nvPr/>
        </p:nvSpPr>
        <p:spPr>
          <a:xfrm>
            <a:off x="1128889" y="1773296"/>
            <a:ext cx="10772351" cy="4214519"/>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r>
              <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However, if we use GLUT to handle the window-managing operations, we do not need to include </a:t>
            </a:r>
            <a:r>
              <a:rPr lang="en-US" sz="1975" b="1" dirty="0" err="1">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gl.h</a:t>
            </a:r>
            <a:r>
              <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 and </a:t>
            </a:r>
            <a:r>
              <a:rPr lang="en-US" sz="1975" b="1" dirty="0" err="1">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glu.h</a:t>
            </a:r>
            <a:r>
              <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 because GLUT ensures that these will be included correctly. Thus, we can replace the header files for OpenGL and GLU with</a:t>
            </a:r>
          </a:p>
          <a:p>
            <a:pPr marL="0" indent="0" algn="just">
              <a:buNone/>
            </a:pPr>
            <a:r>
              <a:rPr lang="en-US" sz="1975" b="1"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                            #include &lt;GL/</a:t>
            </a:r>
            <a:r>
              <a:rPr lang="en-US" sz="1975" b="1" dirty="0" err="1">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glut.h</a:t>
            </a:r>
            <a:r>
              <a:rPr lang="en-US" sz="1975" b="1"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&gt;</a:t>
            </a:r>
          </a:p>
          <a:p>
            <a:pPr algn="just"/>
            <a:endPar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endParaRPr>
          </a:p>
          <a:p>
            <a:pPr algn="just"/>
            <a:r>
              <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(We could include </a:t>
            </a:r>
            <a:r>
              <a:rPr lang="en-US" sz="1975" dirty="0" err="1">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gl.h</a:t>
            </a:r>
            <a:r>
              <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 and </a:t>
            </a:r>
            <a:r>
              <a:rPr lang="en-US" sz="1975" dirty="0" err="1">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glu.h</a:t>
            </a:r>
            <a:r>
              <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 as well, but doing so would be redundant and could affect program portability.) </a:t>
            </a:r>
          </a:p>
          <a:p>
            <a:pPr algn="just"/>
            <a:endPar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endParaRPr>
          </a:p>
          <a:p>
            <a:pPr algn="just"/>
            <a:r>
              <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On some systems, the header files for OpenGL and GLUT routines are found in different places in the file system. For instance, on Apple OS X systems, the header file inclusion statement would be</a:t>
            </a:r>
          </a:p>
          <a:p>
            <a:pPr marL="0" indent="0" algn="just">
              <a:buNone/>
            </a:pPr>
            <a:r>
              <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                              </a:t>
            </a:r>
            <a:r>
              <a:rPr lang="en-US" sz="1975" b="1"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#include &lt;GLUT/</a:t>
            </a:r>
            <a:r>
              <a:rPr lang="en-US" sz="1975" b="1" dirty="0" err="1">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glut.h</a:t>
            </a:r>
            <a:endParaRPr lang="en-US" sz="1975" b="1"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endParaRPr>
          </a:p>
          <a:p>
            <a:pPr algn="just"/>
            <a:endPar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72532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1000"/>
                                        <p:tgtEl>
                                          <p:spTgt spid="17">
                                            <p:txEl>
                                              <p:pRg st="0" end="0"/>
                                            </p:txEl>
                                          </p:spTgt>
                                        </p:tgtEl>
                                      </p:cBhvr>
                                    </p:animEffect>
                                    <p:anim calcmode="lin" valueType="num">
                                      <p:cBhvr>
                                        <p:cTn id="8" dur="10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7">
                                            <p:txEl>
                                              <p:pRg st="1" end="1"/>
                                            </p:txEl>
                                          </p:spTgt>
                                        </p:tgtEl>
                                        <p:attrNameLst>
                                          <p:attrName>style.visibility</p:attrName>
                                        </p:attrNameLst>
                                      </p:cBhvr>
                                      <p:to>
                                        <p:strVal val="visible"/>
                                      </p:to>
                                    </p:set>
                                    <p:animEffect transition="in" filter="fade">
                                      <p:cBhvr>
                                        <p:cTn id="14" dur="1000"/>
                                        <p:tgtEl>
                                          <p:spTgt spid="17">
                                            <p:txEl>
                                              <p:pRg st="1" end="1"/>
                                            </p:txEl>
                                          </p:spTgt>
                                        </p:tgtEl>
                                      </p:cBhvr>
                                    </p:animEffect>
                                    <p:anim calcmode="lin" valueType="num">
                                      <p:cBhvr>
                                        <p:cTn id="15" dur="1000" fill="hold"/>
                                        <p:tgtEl>
                                          <p:spTgt spid="17">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7">
                                            <p:txEl>
                                              <p:pRg st="3" end="3"/>
                                            </p:txEl>
                                          </p:spTgt>
                                        </p:tgtEl>
                                        <p:attrNameLst>
                                          <p:attrName>style.visibility</p:attrName>
                                        </p:attrNameLst>
                                      </p:cBhvr>
                                      <p:to>
                                        <p:strVal val="visible"/>
                                      </p:to>
                                    </p:set>
                                    <p:animEffect transition="in" filter="fade">
                                      <p:cBhvr>
                                        <p:cTn id="21" dur="1000"/>
                                        <p:tgtEl>
                                          <p:spTgt spid="17">
                                            <p:txEl>
                                              <p:pRg st="3" end="3"/>
                                            </p:txEl>
                                          </p:spTgt>
                                        </p:tgtEl>
                                      </p:cBhvr>
                                    </p:animEffect>
                                    <p:anim calcmode="lin" valueType="num">
                                      <p:cBhvr>
                                        <p:cTn id="22" dur="1000" fill="hold"/>
                                        <p:tgtEl>
                                          <p:spTgt spid="17">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17">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7">
                                            <p:txEl>
                                              <p:pRg st="5" end="5"/>
                                            </p:txEl>
                                          </p:spTgt>
                                        </p:tgtEl>
                                        <p:attrNameLst>
                                          <p:attrName>style.visibility</p:attrName>
                                        </p:attrNameLst>
                                      </p:cBhvr>
                                      <p:to>
                                        <p:strVal val="visible"/>
                                      </p:to>
                                    </p:set>
                                    <p:animEffect transition="in" filter="fade">
                                      <p:cBhvr>
                                        <p:cTn id="28" dur="1000"/>
                                        <p:tgtEl>
                                          <p:spTgt spid="17">
                                            <p:txEl>
                                              <p:pRg st="5" end="5"/>
                                            </p:txEl>
                                          </p:spTgt>
                                        </p:tgtEl>
                                      </p:cBhvr>
                                    </p:animEffect>
                                    <p:anim calcmode="lin" valueType="num">
                                      <p:cBhvr>
                                        <p:cTn id="29" dur="1000" fill="hold"/>
                                        <p:tgtEl>
                                          <p:spTgt spid="17">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17">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7">
                                            <p:txEl>
                                              <p:pRg st="6" end="6"/>
                                            </p:txEl>
                                          </p:spTgt>
                                        </p:tgtEl>
                                        <p:attrNameLst>
                                          <p:attrName>style.visibility</p:attrName>
                                        </p:attrNameLst>
                                      </p:cBhvr>
                                      <p:to>
                                        <p:strVal val="visible"/>
                                      </p:to>
                                    </p:set>
                                    <p:animEffect transition="in" filter="fade">
                                      <p:cBhvr>
                                        <p:cTn id="35" dur="1000"/>
                                        <p:tgtEl>
                                          <p:spTgt spid="17">
                                            <p:txEl>
                                              <p:pRg st="6" end="6"/>
                                            </p:txEl>
                                          </p:spTgt>
                                        </p:tgtEl>
                                      </p:cBhvr>
                                    </p:animEffect>
                                    <p:anim calcmode="lin" valueType="num">
                                      <p:cBhvr>
                                        <p:cTn id="36" dur="1000" fill="hold"/>
                                        <p:tgtEl>
                                          <p:spTgt spid="17">
                                            <p:txEl>
                                              <p:pRg st="6" end="6"/>
                                            </p:txEl>
                                          </p:spTgt>
                                        </p:tgtEl>
                                        <p:attrNameLst>
                                          <p:attrName>ppt_x</p:attrName>
                                        </p:attrNameLst>
                                      </p:cBhvr>
                                      <p:tavLst>
                                        <p:tav tm="0">
                                          <p:val>
                                            <p:strVal val="#ppt_x"/>
                                          </p:val>
                                        </p:tav>
                                        <p:tav tm="100000">
                                          <p:val>
                                            <p:strVal val="#ppt_x"/>
                                          </p:val>
                                        </p:tav>
                                      </p:tavLst>
                                    </p:anim>
                                    <p:anim calcmode="lin" valueType="num">
                                      <p:cBhvr>
                                        <p:cTn id="37" dur="1000" fill="hold"/>
                                        <p:tgtEl>
                                          <p:spTgt spid="17">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12</a:t>
            </a:r>
          </a:p>
        </p:txBody>
      </p:sp>
      <p:sp>
        <p:nvSpPr>
          <p:cNvPr id="16" name="Rounded Rectangle 15"/>
          <p:cNvSpPr/>
          <p:nvPr/>
        </p:nvSpPr>
        <p:spPr>
          <a:xfrm>
            <a:off x="3085630" y="1095963"/>
            <a:ext cx="5644444"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OpenGL Software Organization</a:t>
            </a:r>
            <a:endParaRPr lang="en-US" sz="2370" dirty="0"/>
          </a:p>
        </p:txBody>
      </p:sp>
      <p:pic>
        <p:nvPicPr>
          <p:cNvPr id="5" name="Picture 4"/>
          <p:cNvPicPr>
            <a:picLocks noChangeAspect="1"/>
          </p:cNvPicPr>
          <p:nvPr/>
        </p:nvPicPr>
        <p:blipFill>
          <a:blip r:embed="rId2"/>
          <a:stretch>
            <a:fillRect/>
          </a:stretch>
        </p:blipFill>
        <p:spPr>
          <a:xfrm>
            <a:off x="315527" y="1757452"/>
            <a:ext cx="6454845" cy="3095283"/>
          </a:xfrm>
          <a:prstGeom prst="rect">
            <a:avLst/>
          </a:prstGeom>
        </p:spPr>
      </p:pic>
      <p:sp>
        <p:nvSpPr>
          <p:cNvPr id="6" name="Subtitle 5">
            <a:extLst>
              <a:ext uri="{FF2B5EF4-FFF2-40B4-BE49-F238E27FC236}">
                <a16:creationId xmlns:a16="http://schemas.microsoft.com/office/drawing/2014/main" id="{CE22DFC5-96A2-F8F1-01F8-0A7809C07366}"/>
              </a:ext>
            </a:extLst>
          </p:cNvPr>
          <p:cNvSpPr txBox="1">
            <a:spLocks/>
          </p:cNvSpPr>
          <p:nvPr/>
        </p:nvSpPr>
        <p:spPr>
          <a:xfrm>
            <a:off x="222109" y="4985523"/>
            <a:ext cx="6329115" cy="1182299"/>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r>
              <a:rPr lang="en-US" sz="1700"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This diagram indicates the layered architecture of OpenGL and how an application program communicates with the graphics hardware through different libraries and the operating system.</a:t>
            </a:r>
          </a:p>
        </p:txBody>
      </p:sp>
      <p:sp>
        <p:nvSpPr>
          <p:cNvPr id="7" name="Subtitle 5">
            <a:extLst>
              <a:ext uri="{FF2B5EF4-FFF2-40B4-BE49-F238E27FC236}">
                <a16:creationId xmlns:a16="http://schemas.microsoft.com/office/drawing/2014/main" id="{8FE2C17E-4A91-9466-A73F-2220D82B8274}"/>
              </a:ext>
            </a:extLst>
          </p:cNvPr>
          <p:cNvSpPr txBox="1">
            <a:spLocks/>
          </p:cNvSpPr>
          <p:nvPr/>
        </p:nvSpPr>
        <p:spPr>
          <a:xfrm>
            <a:off x="6892290" y="1757452"/>
            <a:ext cx="4984183" cy="987571"/>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r>
              <a:rPr lang="en-US" sz="1600"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It explains the flow of graphics commands from the application down to the hardware:</a:t>
            </a:r>
          </a:p>
        </p:txBody>
      </p:sp>
      <p:pic>
        <p:nvPicPr>
          <p:cNvPr id="9" name="Picture 8">
            <a:extLst>
              <a:ext uri="{FF2B5EF4-FFF2-40B4-BE49-F238E27FC236}">
                <a16:creationId xmlns:a16="http://schemas.microsoft.com/office/drawing/2014/main" id="{5CD16BB3-496D-60FA-DBB1-584195B16920}"/>
              </a:ext>
            </a:extLst>
          </p:cNvPr>
          <p:cNvPicPr>
            <a:picLocks noChangeAspect="1"/>
          </p:cNvPicPr>
          <p:nvPr/>
        </p:nvPicPr>
        <p:blipFill>
          <a:blip r:embed="rId3"/>
          <a:stretch>
            <a:fillRect/>
          </a:stretch>
        </p:blipFill>
        <p:spPr>
          <a:xfrm>
            <a:off x="6892290" y="2468881"/>
            <a:ext cx="5299710" cy="2251710"/>
          </a:xfrm>
          <a:prstGeom prst="rect">
            <a:avLst/>
          </a:prstGeom>
        </p:spPr>
      </p:pic>
      <p:pic>
        <p:nvPicPr>
          <p:cNvPr id="11" name="Picture 10">
            <a:extLst>
              <a:ext uri="{FF2B5EF4-FFF2-40B4-BE49-F238E27FC236}">
                <a16:creationId xmlns:a16="http://schemas.microsoft.com/office/drawing/2014/main" id="{3625A086-A6FC-D36A-782C-8FE8245947D3}"/>
              </a:ext>
            </a:extLst>
          </p:cNvPr>
          <p:cNvPicPr>
            <a:picLocks noChangeAspect="1"/>
          </p:cNvPicPr>
          <p:nvPr/>
        </p:nvPicPr>
        <p:blipFill>
          <a:blip r:embed="rId4"/>
          <a:stretch>
            <a:fillRect/>
          </a:stretch>
        </p:blipFill>
        <p:spPr>
          <a:xfrm>
            <a:off x="6892290" y="4720591"/>
            <a:ext cx="4984183" cy="1662640"/>
          </a:xfrm>
          <a:prstGeom prst="rect">
            <a:avLst/>
          </a:prstGeom>
        </p:spPr>
      </p:pic>
    </p:spTree>
    <p:extLst>
      <p:ext uri="{BB962C8B-B14F-4D97-AF65-F5344CB8AC3E}">
        <p14:creationId xmlns:p14="http://schemas.microsoft.com/office/powerpoint/2010/main" val="3543566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Effect transition="in" filter="fade">
                                      <p:cBhvr>
                                        <p:cTn id="13" dur="1000"/>
                                        <p:tgtEl>
                                          <p:spTgt spid="6">
                                            <p:txEl>
                                              <p:pRg st="0" end="0"/>
                                            </p:txEl>
                                          </p:spTgt>
                                        </p:tgtEl>
                                      </p:cBhvr>
                                    </p:animEffect>
                                    <p:anim calcmode="lin" valueType="num">
                                      <p:cBhvr>
                                        <p:cTn id="14"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7">
                                            <p:txEl>
                                              <p:pRg st="0" end="0"/>
                                            </p:txEl>
                                          </p:spTgt>
                                        </p:tgtEl>
                                        <p:attrNameLst>
                                          <p:attrName>style.visibility</p:attrName>
                                        </p:attrNameLst>
                                      </p:cBhvr>
                                      <p:to>
                                        <p:strVal val="visible"/>
                                      </p:to>
                                    </p:set>
                                    <p:animEffect transition="in" filter="fade">
                                      <p:cBhvr>
                                        <p:cTn id="20" dur="1000"/>
                                        <p:tgtEl>
                                          <p:spTgt spid="7">
                                            <p:txEl>
                                              <p:pRg st="0" end="0"/>
                                            </p:txEl>
                                          </p:spTgt>
                                        </p:tgtEl>
                                      </p:cBhvr>
                                    </p:animEffect>
                                    <p:anim calcmode="lin" valueType="num">
                                      <p:cBhvr>
                                        <p:cTn id="21"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22"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13</a:t>
            </a:r>
          </a:p>
        </p:txBody>
      </p:sp>
      <p:sp>
        <p:nvSpPr>
          <p:cNvPr id="14" name="Rounded Rectangle 13"/>
          <p:cNvSpPr/>
          <p:nvPr/>
        </p:nvSpPr>
        <p:spPr>
          <a:xfrm>
            <a:off x="3687703" y="1095963"/>
            <a:ext cx="4214519"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OpenGL Functions </a:t>
            </a:r>
            <a:endParaRPr lang="en-US" sz="2370" dirty="0"/>
          </a:p>
        </p:txBody>
      </p:sp>
      <p:sp>
        <p:nvSpPr>
          <p:cNvPr id="19" name="Subtitle 5">
            <a:extLst>
              <a:ext uri="{FF2B5EF4-FFF2-40B4-BE49-F238E27FC236}">
                <a16:creationId xmlns:a16="http://schemas.microsoft.com/office/drawing/2014/main" id="{09278663-6DFB-48C5-B58E-9F7560421BA7}"/>
              </a:ext>
            </a:extLst>
          </p:cNvPr>
          <p:cNvSpPr txBox="1">
            <a:spLocks/>
          </p:cNvSpPr>
          <p:nvPr/>
        </p:nvSpPr>
        <p:spPr>
          <a:xfrm>
            <a:off x="1053630" y="1773296"/>
            <a:ext cx="10772351" cy="526815"/>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r>
              <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The following are some of the most frequently used OpenGL functions:</a:t>
            </a:r>
          </a:p>
        </p:txBody>
      </p:sp>
      <p:graphicFrame>
        <p:nvGraphicFramePr>
          <p:cNvPr id="20" name="Table 19"/>
          <p:cNvGraphicFramePr>
            <a:graphicFrameLocks noGrp="1"/>
          </p:cNvGraphicFramePr>
          <p:nvPr>
            <p:extLst>
              <p:ext uri="{D42A27DB-BD31-4B8C-83A1-F6EECF244321}">
                <p14:modId xmlns:p14="http://schemas.microsoft.com/office/powerpoint/2010/main" val="1875072525"/>
              </p:ext>
            </p:extLst>
          </p:nvPr>
        </p:nvGraphicFramePr>
        <p:xfrm>
          <a:off x="1204148" y="2288587"/>
          <a:ext cx="10536296" cy="3915325"/>
        </p:xfrm>
        <a:graphic>
          <a:graphicData uri="http://schemas.openxmlformats.org/drawingml/2006/table">
            <a:tbl>
              <a:tblPr/>
              <a:tblGrid>
                <a:gridCol w="3160889">
                  <a:extLst>
                    <a:ext uri="{9D8B030D-6E8A-4147-A177-3AD203B41FA5}">
                      <a16:colId xmlns:a16="http://schemas.microsoft.com/office/drawing/2014/main" val="1847955461"/>
                    </a:ext>
                  </a:extLst>
                </a:gridCol>
                <a:gridCol w="7375407">
                  <a:extLst>
                    <a:ext uri="{9D8B030D-6E8A-4147-A177-3AD203B41FA5}">
                      <a16:colId xmlns:a16="http://schemas.microsoft.com/office/drawing/2014/main" val="838759922"/>
                    </a:ext>
                  </a:extLst>
                </a:gridCol>
              </a:tblGrid>
              <a:tr h="411593">
                <a:tc>
                  <a:txBody>
                    <a:bodyPr/>
                    <a:lstStyle/>
                    <a:p>
                      <a:r>
                        <a:rPr lang="en-US" sz="1700" b="1" dirty="0">
                          <a:solidFill>
                            <a:srgbClr val="002060"/>
                          </a:solidFill>
                          <a:effectLst/>
                          <a:latin typeface="Bookman Old Style" panose="02050604050505020204" pitchFamily="18" charset="0"/>
                        </a:rPr>
                        <a:t>Function</a:t>
                      </a:r>
                      <a:endParaRPr lang="en-US" sz="1700" dirty="0">
                        <a:solidFill>
                          <a:srgbClr val="002060"/>
                        </a:solidFill>
                        <a:effectLst/>
                        <a:latin typeface="Bookman Old Style" panose="02050604050505020204" pitchFamily="18" charset="0"/>
                      </a:endParaRPr>
                    </a:p>
                  </a:txBody>
                  <a:tcPr marL="116783" marR="116783" marT="77856" marB="77856" anchor="ctr">
                    <a:lnL w="9525" cap="flat" cmpd="sng" algn="ctr">
                      <a:solidFill>
                        <a:srgbClr val="E4E7ED"/>
                      </a:solidFill>
                      <a:prstDash val="solid"/>
                      <a:round/>
                      <a:headEnd type="none" w="med" len="med"/>
                      <a:tailEnd type="none" w="med" len="med"/>
                    </a:lnL>
                    <a:lnR w="9525" cap="flat" cmpd="sng" algn="ctr">
                      <a:solidFill>
                        <a:srgbClr val="E4E7ED"/>
                      </a:solidFill>
                      <a:prstDash val="solid"/>
                      <a:round/>
                      <a:headEnd type="none" w="med" len="med"/>
                      <a:tailEnd type="none" w="med" len="med"/>
                    </a:lnR>
                    <a:lnT w="9525" cap="flat" cmpd="sng" algn="ctr">
                      <a:solidFill>
                        <a:srgbClr val="E4E7ED"/>
                      </a:solidFill>
                      <a:prstDash val="solid"/>
                      <a:round/>
                      <a:headEnd type="none" w="med" len="med"/>
                      <a:tailEnd type="none" w="med" len="med"/>
                    </a:lnT>
                    <a:lnB w="9525" cap="flat" cmpd="sng" algn="ctr">
                      <a:solidFill>
                        <a:srgbClr val="E4E7ED"/>
                      </a:solidFill>
                      <a:prstDash val="solid"/>
                      <a:round/>
                      <a:headEnd type="none" w="med" len="med"/>
                      <a:tailEnd type="none" w="med" len="med"/>
                    </a:lnB>
                    <a:solidFill>
                      <a:srgbClr val="F5F5FA"/>
                    </a:solidFill>
                  </a:tcPr>
                </a:tc>
                <a:tc>
                  <a:txBody>
                    <a:bodyPr/>
                    <a:lstStyle/>
                    <a:p>
                      <a:r>
                        <a:rPr lang="en-US" sz="1700" b="1">
                          <a:solidFill>
                            <a:srgbClr val="002060"/>
                          </a:solidFill>
                          <a:effectLst/>
                          <a:latin typeface="Bookman Old Style" panose="02050604050505020204" pitchFamily="18" charset="0"/>
                        </a:rPr>
                        <a:t>Description</a:t>
                      </a:r>
                      <a:endParaRPr lang="en-US" sz="1700">
                        <a:solidFill>
                          <a:srgbClr val="002060"/>
                        </a:solidFill>
                        <a:effectLst/>
                        <a:latin typeface="Bookman Old Style" panose="02050604050505020204" pitchFamily="18" charset="0"/>
                      </a:endParaRPr>
                    </a:p>
                  </a:txBody>
                  <a:tcPr marL="116783" marR="116783" marT="77856" marB="77856" anchor="ctr">
                    <a:lnL w="9525" cap="flat" cmpd="sng" algn="ctr">
                      <a:solidFill>
                        <a:srgbClr val="E4E7ED"/>
                      </a:solidFill>
                      <a:prstDash val="solid"/>
                      <a:round/>
                      <a:headEnd type="none" w="med" len="med"/>
                      <a:tailEnd type="none" w="med" len="med"/>
                    </a:lnL>
                    <a:lnR w="9525" cap="flat" cmpd="sng" algn="ctr">
                      <a:solidFill>
                        <a:srgbClr val="E4E7ED"/>
                      </a:solidFill>
                      <a:prstDash val="solid"/>
                      <a:round/>
                      <a:headEnd type="none" w="med" len="med"/>
                      <a:tailEnd type="none" w="med" len="med"/>
                    </a:lnR>
                    <a:lnT w="9525" cap="flat" cmpd="sng" algn="ctr">
                      <a:solidFill>
                        <a:srgbClr val="E4E7ED"/>
                      </a:solidFill>
                      <a:prstDash val="solid"/>
                      <a:round/>
                      <a:headEnd type="none" w="med" len="med"/>
                      <a:tailEnd type="none" w="med" len="med"/>
                    </a:lnT>
                    <a:lnB w="9525" cap="flat" cmpd="sng" algn="ctr">
                      <a:solidFill>
                        <a:srgbClr val="E4E7ED"/>
                      </a:solidFill>
                      <a:prstDash val="solid"/>
                      <a:round/>
                      <a:headEnd type="none" w="med" len="med"/>
                      <a:tailEnd type="none" w="med" len="med"/>
                    </a:lnB>
                    <a:solidFill>
                      <a:srgbClr val="F5F5FA"/>
                    </a:solidFill>
                  </a:tcPr>
                </a:tc>
                <a:extLst>
                  <a:ext uri="{0D108BD9-81ED-4DB2-BD59-A6C34878D82A}">
                    <a16:rowId xmlns:a16="http://schemas.microsoft.com/office/drawing/2014/main" val="494335901"/>
                  </a:ext>
                </a:extLst>
              </a:tr>
              <a:tr h="411593">
                <a:tc>
                  <a:txBody>
                    <a:bodyPr/>
                    <a:lstStyle/>
                    <a:p>
                      <a:r>
                        <a:rPr lang="en-US" sz="1700" dirty="0" err="1">
                          <a:solidFill>
                            <a:srgbClr val="C00000"/>
                          </a:solidFill>
                          <a:effectLst/>
                          <a:latin typeface="Bookman Old Style" panose="02050604050505020204" pitchFamily="18" charset="0"/>
                        </a:rPr>
                        <a:t>glutInit</a:t>
                      </a:r>
                      <a:endParaRPr lang="en-US" sz="1700" dirty="0">
                        <a:solidFill>
                          <a:srgbClr val="C00000"/>
                        </a:solidFill>
                        <a:effectLst/>
                        <a:latin typeface="Bookman Old Style" panose="02050604050505020204" pitchFamily="18" charset="0"/>
                      </a:endParaRPr>
                    </a:p>
                  </a:txBody>
                  <a:tcPr marL="116783" marR="116783" marT="77856" marB="77856" anchor="ctr">
                    <a:lnL w="9525" cap="flat" cmpd="sng" algn="ctr">
                      <a:solidFill>
                        <a:srgbClr val="E4E7ED"/>
                      </a:solidFill>
                      <a:prstDash val="solid"/>
                      <a:round/>
                      <a:headEnd type="none" w="med" len="med"/>
                      <a:tailEnd type="none" w="med" len="med"/>
                    </a:lnL>
                    <a:lnR w="9525" cap="flat" cmpd="sng" algn="ctr">
                      <a:solidFill>
                        <a:srgbClr val="E4E7ED"/>
                      </a:solidFill>
                      <a:prstDash val="solid"/>
                      <a:round/>
                      <a:headEnd type="none" w="med" len="med"/>
                      <a:tailEnd type="none" w="med" len="med"/>
                    </a:lnR>
                    <a:lnT w="9525" cap="flat" cmpd="sng" algn="ctr">
                      <a:solidFill>
                        <a:srgbClr val="E4E7ED"/>
                      </a:solidFill>
                      <a:prstDash val="solid"/>
                      <a:round/>
                      <a:headEnd type="none" w="med" len="med"/>
                      <a:tailEnd type="none" w="med" len="med"/>
                    </a:lnT>
                    <a:lnB w="9525" cap="flat" cmpd="sng" algn="ctr">
                      <a:solidFill>
                        <a:srgbClr val="E4E7ED"/>
                      </a:solidFill>
                      <a:prstDash val="solid"/>
                      <a:round/>
                      <a:headEnd type="none" w="med" len="med"/>
                      <a:tailEnd type="none" w="med" len="med"/>
                    </a:lnB>
                    <a:solidFill>
                      <a:srgbClr val="FFFFFF"/>
                    </a:solidFill>
                  </a:tcPr>
                </a:tc>
                <a:tc>
                  <a:txBody>
                    <a:bodyPr/>
                    <a:lstStyle/>
                    <a:p>
                      <a:pPr algn="just"/>
                      <a:r>
                        <a:rPr lang="en-US" sz="1700" dirty="0">
                          <a:solidFill>
                            <a:srgbClr val="002060"/>
                          </a:solidFill>
                          <a:effectLst/>
                          <a:latin typeface="Bookman Old Style" panose="02050604050505020204" pitchFamily="18" charset="0"/>
                        </a:rPr>
                        <a:t>Used to initialize GLUT.</a:t>
                      </a:r>
                    </a:p>
                  </a:txBody>
                  <a:tcPr marL="116783" marR="116783" marT="77856" marB="77856" anchor="ctr">
                    <a:lnL w="9525" cap="flat" cmpd="sng" algn="ctr">
                      <a:solidFill>
                        <a:srgbClr val="E4E7ED"/>
                      </a:solidFill>
                      <a:prstDash val="solid"/>
                      <a:round/>
                      <a:headEnd type="none" w="med" len="med"/>
                      <a:tailEnd type="none" w="med" len="med"/>
                    </a:lnL>
                    <a:lnR w="9525" cap="flat" cmpd="sng" algn="ctr">
                      <a:solidFill>
                        <a:srgbClr val="E4E7ED"/>
                      </a:solidFill>
                      <a:prstDash val="solid"/>
                      <a:round/>
                      <a:headEnd type="none" w="med" len="med"/>
                      <a:tailEnd type="none" w="med" len="med"/>
                    </a:lnR>
                    <a:lnT w="9525" cap="flat" cmpd="sng" algn="ctr">
                      <a:solidFill>
                        <a:srgbClr val="E4E7ED"/>
                      </a:solidFill>
                      <a:prstDash val="solid"/>
                      <a:round/>
                      <a:headEnd type="none" w="med" len="med"/>
                      <a:tailEnd type="none" w="med" len="med"/>
                    </a:lnT>
                    <a:lnB w="9525" cap="flat" cmpd="sng" algn="ctr">
                      <a:solidFill>
                        <a:srgbClr val="E4E7ED"/>
                      </a:solidFill>
                      <a:prstDash val="solid"/>
                      <a:round/>
                      <a:headEnd type="none" w="med" len="med"/>
                      <a:tailEnd type="none" w="med" len="med"/>
                    </a:lnB>
                    <a:solidFill>
                      <a:srgbClr val="FFFFFF"/>
                    </a:solidFill>
                  </a:tcPr>
                </a:tc>
                <a:extLst>
                  <a:ext uri="{0D108BD9-81ED-4DB2-BD59-A6C34878D82A}">
                    <a16:rowId xmlns:a16="http://schemas.microsoft.com/office/drawing/2014/main" val="616938536"/>
                  </a:ext>
                </a:extLst>
              </a:tr>
              <a:tr h="678471">
                <a:tc>
                  <a:txBody>
                    <a:bodyPr/>
                    <a:lstStyle/>
                    <a:p>
                      <a:r>
                        <a:rPr lang="en-US" sz="1700" dirty="0" err="1">
                          <a:solidFill>
                            <a:srgbClr val="C00000"/>
                          </a:solidFill>
                          <a:effectLst/>
                          <a:latin typeface="Bookman Old Style" panose="02050604050505020204" pitchFamily="18" charset="0"/>
                        </a:rPr>
                        <a:t>glutCreateWindow</a:t>
                      </a:r>
                      <a:endParaRPr lang="en-US" sz="1700" dirty="0">
                        <a:solidFill>
                          <a:srgbClr val="C00000"/>
                        </a:solidFill>
                        <a:effectLst/>
                        <a:latin typeface="Bookman Old Style" panose="02050604050505020204" pitchFamily="18" charset="0"/>
                      </a:endParaRPr>
                    </a:p>
                  </a:txBody>
                  <a:tcPr marL="116783" marR="116783" marT="77856" marB="77856" anchor="ctr">
                    <a:lnL w="9525" cap="flat" cmpd="sng" algn="ctr">
                      <a:solidFill>
                        <a:srgbClr val="E4E7ED"/>
                      </a:solidFill>
                      <a:prstDash val="solid"/>
                      <a:round/>
                      <a:headEnd type="none" w="med" len="med"/>
                      <a:tailEnd type="none" w="med" len="med"/>
                    </a:lnL>
                    <a:lnR w="9525" cap="flat" cmpd="sng" algn="ctr">
                      <a:solidFill>
                        <a:srgbClr val="E4E7ED"/>
                      </a:solidFill>
                      <a:prstDash val="solid"/>
                      <a:round/>
                      <a:headEnd type="none" w="med" len="med"/>
                      <a:tailEnd type="none" w="med" len="med"/>
                    </a:lnR>
                    <a:lnT w="9525" cap="flat" cmpd="sng" algn="ctr">
                      <a:solidFill>
                        <a:srgbClr val="E4E7ED"/>
                      </a:solidFill>
                      <a:prstDash val="solid"/>
                      <a:round/>
                      <a:headEnd type="none" w="med" len="med"/>
                      <a:tailEnd type="none" w="med" len="med"/>
                    </a:lnT>
                    <a:lnB w="9525" cap="flat" cmpd="sng" algn="ctr">
                      <a:solidFill>
                        <a:srgbClr val="E4E7ED"/>
                      </a:solidFill>
                      <a:prstDash val="solid"/>
                      <a:round/>
                      <a:headEnd type="none" w="med" len="med"/>
                      <a:tailEnd type="none" w="med" len="med"/>
                    </a:lnB>
                    <a:solidFill>
                      <a:srgbClr val="FFFFFF"/>
                    </a:solidFill>
                  </a:tcPr>
                </a:tc>
                <a:tc>
                  <a:txBody>
                    <a:bodyPr/>
                    <a:lstStyle/>
                    <a:p>
                      <a:pPr algn="just"/>
                      <a:r>
                        <a:rPr lang="en-US" sz="1700" dirty="0">
                          <a:solidFill>
                            <a:srgbClr val="002060"/>
                          </a:solidFill>
                          <a:effectLst/>
                          <a:latin typeface="Bookman Old Style" panose="02050604050505020204" pitchFamily="18" charset="0"/>
                        </a:rPr>
                        <a:t>Used for creating a top-level window. You can supply the window name as a label while creating the window.</a:t>
                      </a:r>
                    </a:p>
                  </a:txBody>
                  <a:tcPr marL="116783" marR="116783" marT="77856" marB="77856" anchor="ctr">
                    <a:lnL w="9525" cap="flat" cmpd="sng" algn="ctr">
                      <a:solidFill>
                        <a:srgbClr val="E4E7ED"/>
                      </a:solidFill>
                      <a:prstDash val="solid"/>
                      <a:round/>
                      <a:headEnd type="none" w="med" len="med"/>
                      <a:tailEnd type="none" w="med" len="med"/>
                    </a:lnL>
                    <a:lnR w="9525" cap="flat" cmpd="sng" algn="ctr">
                      <a:solidFill>
                        <a:srgbClr val="E4E7ED"/>
                      </a:solidFill>
                      <a:prstDash val="solid"/>
                      <a:round/>
                      <a:headEnd type="none" w="med" len="med"/>
                      <a:tailEnd type="none" w="med" len="med"/>
                    </a:lnR>
                    <a:lnT w="9525" cap="flat" cmpd="sng" algn="ctr">
                      <a:solidFill>
                        <a:srgbClr val="E4E7ED"/>
                      </a:solidFill>
                      <a:prstDash val="solid"/>
                      <a:round/>
                      <a:headEnd type="none" w="med" len="med"/>
                      <a:tailEnd type="none" w="med" len="med"/>
                    </a:lnT>
                    <a:lnB w="9525" cap="flat" cmpd="sng" algn="ctr">
                      <a:solidFill>
                        <a:srgbClr val="E4E7ED"/>
                      </a:solidFill>
                      <a:prstDash val="solid"/>
                      <a:round/>
                      <a:headEnd type="none" w="med" len="med"/>
                      <a:tailEnd type="none" w="med" len="med"/>
                    </a:lnB>
                    <a:solidFill>
                      <a:srgbClr val="FFFFFF"/>
                    </a:solidFill>
                  </a:tcPr>
                </a:tc>
                <a:extLst>
                  <a:ext uri="{0D108BD9-81ED-4DB2-BD59-A6C34878D82A}">
                    <a16:rowId xmlns:a16="http://schemas.microsoft.com/office/drawing/2014/main" val="2612371035"/>
                  </a:ext>
                </a:extLst>
              </a:tr>
              <a:tr h="677333">
                <a:tc>
                  <a:txBody>
                    <a:bodyPr/>
                    <a:lstStyle/>
                    <a:p>
                      <a:r>
                        <a:rPr lang="en-US" sz="1700" dirty="0" err="1">
                          <a:solidFill>
                            <a:srgbClr val="C00000"/>
                          </a:solidFill>
                          <a:effectLst/>
                          <a:latin typeface="Bookman Old Style" panose="02050604050505020204" pitchFamily="18" charset="0"/>
                        </a:rPr>
                        <a:t>glutInitWindowSize</a:t>
                      </a:r>
                      <a:endParaRPr lang="en-US" sz="1700" dirty="0">
                        <a:solidFill>
                          <a:srgbClr val="C00000"/>
                        </a:solidFill>
                        <a:effectLst/>
                        <a:latin typeface="Bookman Old Style" panose="02050604050505020204" pitchFamily="18" charset="0"/>
                      </a:endParaRPr>
                    </a:p>
                  </a:txBody>
                  <a:tcPr marL="116783" marR="116783" marT="77856" marB="77856" anchor="ctr">
                    <a:lnL w="9525" cap="flat" cmpd="sng" algn="ctr">
                      <a:solidFill>
                        <a:srgbClr val="E4E7ED"/>
                      </a:solidFill>
                      <a:prstDash val="solid"/>
                      <a:round/>
                      <a:headEnd type="none" w="med" len="med"/>
                      <a:tailEnd type="none" w="med" len="med"/>
                    </a:lnL>
                    <a:lnR w="9525" cap="flat" cmpd="sng" algn="ctr">
                      <a:solidFill>
                        <a:srgbClr val="E4E7ED"/>
                      </a:solidFill>
                      <a:prstDash val="solid"/>
                      <a:round/>
                      <a:headEnd type="none" w="med" len="med"/>
                      <a:tailEnd type="none" w="med" len="med"/>
                    </a:lnR>
                    <a:lnT w="9525" cap="flat" cmpd="sng" algn="ctr">
                      <a:solidFill>
                        <a:srgbClr val="E4E7ED"/>
                      </a:solidFill>
                      <a:prstDash val="solid"/>
                      <a:round/>
                      <a:headEnd type="none" w="med" len="med"/>
                      <a:tailEnd type="none" w="med" len="med"/>
                    </a:lnT>
                    <a:lnB w="9525" cap="flat" cmpd="sng" algn="ctr">
                      <a:solidFill>
                        <a:srgbClr val="E4E7ED"/>
                      </a:solidFill>
                      <a:prstDash val="solid"/>
                      <a:round/>
                      <a:headEnd type="none" w="med" len="med"/>
                      <a:tailEnd type="none" w="med" len="med"/>
                    </a:lnB>
                    <a:solidFill>
                      <a:srgbClr val="FFFFFF"/>
                    </a:solidFill>
                  </a:tcPr>
                </a:tc>
                <a:tc>
                  <a:txBody>
                    <a:bodyPr/>
                    <a:lstStyle/>
                    <a:p>
                      <a:pPr algn="just"/>
                      <a:r>
                        <a:rPr lang="en-US" sz="1700" dirty="0">
                          <a:solidFill>
                            <a:srgbClr val="002060"/>
                          </a:solidFill>
                          <a:effectLst/>
                          <a:latin typeface="Bookman Old Style" panose="02050604050505020204" pitchFamily="18" charset="0"/>
                        </a:rPr>
                        <a:t>Used to define the window size. The width and height of the window are specified in pixels while defining the window size.</a:t>
                      </a:r>
                    </a:p>
                  </a:txBody>
                  <a:tcPr marL="116783" marR="116783" marT="77856" marB="77856" anchor="ctr">
                    <a:lnL w="9525" cap="flat" cmpd="sng" algn="ctr">
                      <a:solidFill>
                        <a:srgbClr val="E4E7ED"/>
                      </a:solidFill>
                      <a:prstDash val="solid"/>
                      <a:round/>
                      <a:headEnd type="none" w="med" len="med"/>
                      <a:tailEnd type="none" w="med" len="med"/>
                    </a:lnL>
                    <a:lnR w="9525" cap="flat" cmpd="sng" algn="ctr">
                      <a:solidFill>
                        <a:srgbClr val="E4E7ED"/>
                      </a:solidFill>
                      <a:prstDash val="solid"/>
                      <a:round/>
                      <a:headEnd type="none" w="med" len="med"/>
                      <a:tailEnd type="none" w="med" len="med"/>
                    </a:lnR>
                    <a:lnT w="9525" cap="flat" cmpd="sng" algn="ctr">
                      <a:solidFill>
                        <a:srgbClr val="E4E7ED"/>
                      </a:solidFill>
                      <a:prstDash val="solid"/>
                      <a:round/>
                      <a:headEnd type="none" w="med" len="med"/>
                      <a:tailEnd type="none" w="med" len="med"/>
                    </a:lnT>
                    <a:lnB w="9525" cap="flat" cmpd="sng" algn="ctr">
                      <a:solidFill>
                        <a:srgbClr val="E4E7ED"/>
                      </a:solidFill>
                      <a:prstDash val="solid"/>
                      <a:round/>
                      <a:headEnd type="none" w="med" len="med"/>
                      <a:tailEnd type="none" w="med" len="med"/>
                    </a:lnB>
                    <a:solidFill>
                      <a:srgbClr val="FFFFFF"/>
                    </a:solidFill>
                  </a:tcPr>
                </a:tc>
                <a:extLst>
                  <a:ext uri="{0D108BD9-81ED-4DB2-BD59-A6C34878D82A}">
                    <a16:rowId xmlns:a16="http://schemas.microsoft.com/office/drawing/2014/main" val="988688275"/>
                  </a:ext>
                </a:extLst>
              </a:tr>
              <a:tr h="677333">
                <a:tc>
                  <a:txBody>
                    <a:bodyPr/>
                    <a:lstStyle/>
                    <a:p>
                      <a:r>
                        <a:rPr lang="en-US" sz="1700" dirty="0">
                          <a:solidFill>
                            <a:srgbClr val="C00000"/>
                          </a:solidFill>
                          <a:effectLst/>
                          <a:latin typeface="Bookman Old Style" panose="02050604050505020204" pitchFamily="18" charset="0"/>
                        </a:rPr>
                        <a:t>void </a:t>
                      </a:r>
                      <a:r>
                        <a:rPr lang="en-US" sz="1700" dirty="0" err="1">
                          <a:solidFill>
                            <a:srgbClr val="C00000"/>
                          </a:solidFill>
                          <a:effectLst/>
                          <a:latin typeface="Bookman Old Style" panose="02050604050505020204" pitchFamily="18" charset="0"/>
                        </a:rPr>
                        <a:t>glutInitWindowPosition</a:t>
                      </a:r>
                      <a:endParaRPr lang="en-US" sz="1700" dirty="0">
                        <a:solidFill>
                          <a:srgbClr val="C00000"/>
                        </a:solidFill>
                        <a:effectLst/>
                        <a:latin typeface="Bookman Old Style" panose="02050604050505020204" pitchFamily="18" charset="0"/>
                      </a:endParaRPr>
                    </a:p>
                  </a:txBody>
                  <a:tcPr marL="116783" marR="116783" marT="77856" marB="77856" anchor="ctr">
                    <a:lnL w="9525" cap="flat" cmpd="sng" algn="ctr">
                      <a:solidFill>
                        <a:srgbClr val="E4E7ED"/>
                      </a:solidFill>
                      <a:prstDash val="solid"/>
                      <a:round/>
                      <a:headEnd type="none" w="med" len="med"/>
                      <a:tailEnd type="none" w="med" len="med"/>
                    </a:lnL>
                    <a:lnR w="9525" cap="flat" cmpd="sng" algn="ctr">
                      <a:solidFill>
                        <a:srgbClr val="E4E7ED"/>
                      </a:solidFill>
                      <a:prstDash val="solid"/>
                      <a:round/>
                      <a:headEnd type="none" w="med" len="med"/>
                      <a:tailEnd type="none" w="med" len="med"/>
                    </a:lnR>
                    <a:lnT w="9525" cap="flat" cmpd="sng" algn="ctr">
                      <a:solidFill>
                        <a:srgbClr val="E4E7ED"/>
                      </a:solidFill>
                      <a:prstDash val="solid"/>
                      <a:round/>
                      <a:headEnd type="none" w="med" len="med"/>
                      <a:tailEnd type="none" w="med" len="med"/>
                    </a:lnT>
                    <a:lnB w="9525" cap="flat" cmpd="sng" algn="ctr">
                      <a:solidFill>
                        <a:srgbClr val="E4E7ED"/>
                      </a:solidFill>
                      <a:prstDash val="solid"/>
                      <a:round/>
                      <a:headEnd type="none" w="med" len="med"/>
                      <a:tailEnd type="none" w="med" len="med"/>
                    </a:lnB>
                    <a:solidFill>
                      <a:srgbClr val="FFFFFF"/>
                    </a:solidFill>
                  </a:tcPr>
                </a:tc>
                <a:tc>
                  <a:txBody>
                    <a:bodyPr/>
                    <a:lstStyle/>
                    <a:p>
                      <a:pPr algn="just"/>
                      <a:r>
                        <a:rPr lang="en-US" sz="1700" dirty="0">
                          <a:solidFill>
                            <a:srgbClr val="002060"/>
                          </a:solidFill>
                          <a:effectLst/>
                          <a:latin typeface="Bookman Old Style" panose="02050604050505020204" pitchFamily="18" charset="0"/>
                        </a:rPr>
                        <a:t>Used to set the initial window position. The window's </a:t>
                      </a:r>
                      <a:r>
                        <a:rPr lang="en-US" sz="1700" i="1" dirty="0">
                          <a:solidFill>
                            <a:srgbClr val="002060"/>
                          </a:solidFill>
                          <a:effectLst/>
                          <a:latin typeface="Bookman Old Style" panose="02050604050505020204" pitchFamily="18" charset="0"/>
                        </a:rPr>
                        <a:t>x</a:t>
                      </a:r>
                      <a:r>
                        <a:rPr lang="en-US" sz="1700" dirty="0">
                          <a:solidFill>
                            <a:srgbClr val="002060"/>
                          </a:solidFill>
                          <a:effectLst/>
                          <a:latin typeface="Bookman Old Style" panose="02050604050505020204" pitchFamily="18" charset="0"/>
                        </a:rPr>
                        <a:t> and </a:t>
                      </a:r>
                      <a:r>
                        <a:rPr lang="en-US" sz="1700" i="1" dirty="0">
                          <a:solidFill>
                            <a:srgbClr val="002060"/>
                          </a:solidFill>
                          <a:effectLst/>
                          <a:latin typeface="Bookman Old Style" panose="02050604050505020204" pitchFamily="18" charset="0"/>
                        </a:rPr>
                        <a:t>y</a:t>
                      </a:r>
                      <a:r>
                        <a:rPr lang="en-US" sz="1700" dirty="0">
                          <a:solidFill>
                            <a:srgbClr val="002060"/>
                          </a:solidFill>
                          <a:effectLst/>
                          <a:latin typeface="Bookman Old Style" panose="02050604050505020204" pitchFamily="18" charset="0"/>
                        </a:rPr>
                        <a:t> locations are specified in terms of pixels.</a:t>
                      </a:r>
                    </a:p>
                  </a:txBody>
                  <a:tcPr marL="116783" marR="116783" marT="77856" marB="77856" anchor="ctr">
                    <a:lnL w="9525" cap="flat" cmpd="sng" algn="ctr">
                      <a:solidFill>
                        <a:srgbClr val="E4E7ED"/>
                      </a:solidFill>
                      <a:prstDash val="solid"/>
                      <a:round/>
                      <a:headEnd type="none" w="med" len="med"/>
                      <a:tailEnd type="none" w="med" len="med"/>
                    </a:lnL>
                    <a:lnR w="9525" cap="flat" cmpd="sng" algn="ctr">
                      <a:solidFill>
                        <a:srgbClr val="E4E7ED"/>
                      </a:solidFill>
                      <a:prstDash val="solid"/>
                      <a:round/>
                      <a:headEnd type="none" w="med" len="med"/>
                      <a:tailEnd type="none" w="med" len="med"/>
                    </a:lnR>
                    <a:lnT w="9525" cap="flat" cmpd="sng" algn="ctr">
                      <a:solidFill>
                        <a:srgbClr val="E4E7ED"/>
                      </a:solidFill>
                      <a:prstDash val="solid"/>
                      <a:round/>
                      <a:headEnd type="none" w="med" len="med"/>
                      <a:tailEnd type="none" w="med" len="med"/>
                    </a:lnT>
                    <a:lnB w="9525" cap="flat" cmpd="sng" algn="ctr">
                      <a:solidFill>
                        <a:srgbClr val="E4E7ED"/>
                      </a:solidFill>
                      <a:prstDash val="solid"/>
                      <a:round/>
                      <a:headEnd type="none" w="med" len="med"/>
                      <a:tailEnd type="none" w="med" len="med"/>
                    </a:lnB>
                    <a:solidFill>
                      <a:srgbClr val="FFFFFF"/>
                    </a:solidFill>
                  </a:tcPr>
                </a:tc>
                <a:extLst>
                  <a:ext uri="{0D108BD9-81ED-4DB2-BD59-A6C34878D82A}">
                    <a16:rowId xmlns:a16="http://schemas.microsoft.com/office/drawing/2014/main" val="2981890071"/>
                  </a:ext>
                </a:extLst>
              </a:tr>
              <a:tr h="1052604">
                <a:tc>
                  <a:txBody>
                    <a:bodyPr/>
                    <a:lstStyle/>
                    <a:p>
                      <a:r>
                        <a:rPr lang="en-US" sz="1700" dirty="0" err="1">
                          <a:solidFill>
                            <a:srgbClr val="C00000"/>
                          </a:solidFill>
                          <a:effectLst/>
                          <a:latin typeface="Bookman Old Style" panose="02050604050505020204" pitchFamily="18" charset="0"/>
                        </a:rPr>
                        <a:t>glutDisplayFunc</a:t>
                      </a:r>
                      <a:endParaRPr lang="en-US" sz="1700" dirty="0">
                        <a:solidFill>
                          <a:srgbClr val="C00000"/>
                        </a:solidFill>
                        <a:effectLst/>
                        <a:latin typeface="Bookman Old Style" panose="02050604050505020204" pitchFamily="18" charset="0"/>
                      </a:endParaRPr>
                    </a:p>
                  </a:txBody>
                  <a:tcPr marL="116783" marR="116783" marT="77856" marB="77856" anchor="ctr">
                    <a:lnL w="9525" cap="flat" cmpd="sng" algn="ctr">
                      <a:solidFill>
                        <a:srgbClr val="E4E7ED"/>
                      </a:solidFill>
                      <a:prstDash val="solid"/>
                      <a:round/>
                      <a:headEnd type="none" w="med" len="med"/>
                      <a:tailEnd type="none" w="med" len="med"/>
                    </a:lnL>
                    <a:lnR w="9525" cap="flat" cmpd="sng" algn="ctr">
                      <a:solidFill>
                        <a:srgbClr val="E4E7ED"/>
                      </a:solidFill>
                      <a:prstDash val="solid"/>
                      <a:round/>
                      <a:headEnd type="none" w="med" len="med"/>
                      <a:tailEnd type="none" w="med" len="med"/>
                    </a:lnR>
                    <a:lnT w="9525" cap="flat" cmpd="sng" algn="ctr">
                      <a:solidFill>
                        <a:srgbClr val="E4E7ED"/>
                      </a:solidFill>
                      <a:prstDash val="solid"/>
                      <a:round/>
                      <a:headEnd type="none" w="med" len="med"/>
                      <a:tailEnd type="none" w="med" len="med"/>
                    </a:lnT>
                    <a:lnB w="9525" cap="flat" cmpd="sng" algn="ctr">
                      <a:solidFill>
                        <a:srgbClr val="E4E7ED"/>
                      </a:solidFill>
                      <a:prstDash val="solid"/>
                      <a:round/>
                      <a:headEnd type="none" w="med" len="med"/>
                      <a:tailEnd type="none" w="med" len="med"/>
                    </a:lnB>
                    <a:solidFill>
                      <a:srgbClr val="FFFFFF"/>
                    </a:solidFill>
                  </a:tcPr>
                </a:tc>
                <a:tc>
                  <a:txBody>
                    <a:bodyPr/>
                    <a:lstStyle/>
                    <a:p>
                      <a:pPr algn="just"/>
                      <a:r>
                        <a:rPr lang="en-US" sz="1700" dirty="0">
                          <a:solidFill>
                            <a:srgbClr val="002060"/>
                          </a:solidFill>
                          <a:effectLst/>
                          <a:latin typeface="Bookman Old Style" panose="02050604050505020204" pitchFamily="18" charset="0"/>
                        </a:rPr>
                        <a:t>Used to specify the callback function to be executed to display graphics in the current window. For redisplaying the content in the window too, the specified callback function...</a:t>
                      </a:r>
                    </a:p>
                  </a:txBody>
                  <a:tcPr marL="116783" marR="116783" marT="77856" marB="77856" anchor="ctr">
                    <a:lnL w="9525" cap="flat" cmpd="sng" algn="ctr">
                      <a:solidFill>
                        <a:srgbClr val="E4E7ED"/>
                      </a:solidFill>
                      <a:prstDash val="solid"/>
                      <a:round/>
                      <a:headEnd type="none" w="med" len="med"/>
                      <a:tailEnd type="none" w="med" len="med"/>
                    </a:lnL>
                    <a:lnR w="9525" cap="flat" cmpd="sng" algn="ctr">
                      <a:solidFill>
                        <a:srgbClr val="E4E7ED"/>
                      </a:solidFill>
                      <a:prstDash val="solid"/>
                      <a:round/>
                      <a:headEnd type="none" w="med" len="med"/>
                      <a:tailEnd type="none" w="med" len="med"/>
                    </a:lnR>
                    <a:lnT w="9525" cap="flat" cmpd="sng" algn="ctr">
                      <a:solidFill>
                        <a:srgbClr val="E4E7ED"/>
                      </a:solidFill>
                      <a:prstDash val="solid"/>
                      <a:round/>
                      <a:headEnd type="none" w="med" len="med"/>
                      <a:tailEnd type="none" w="med" len="med"/>
                    </a:lnT>
                    <a:lnB w="9525" cap="flat" cmpd="sng" algn="ctr">
                      <a:solidFill>
                        <a:srgbClr val="E4E7ED"/>
                      </a:solidFill>
                      <a:prstDash val="solid"/>
                      <a:round/>
                      <a:headEnd type="none" w="med" len="med"/>
                      <a:tailEnd type="none" w="med" len="med"/>
                    </a:lnB>
                    <a:solidFill>
                      <a:srgbClr val="FFFFFF"/>
                    </a:solidFill>
                  </a:tcPr>
                </a:tc>
                <a:extLst>
                  <a:ext uri="{0D108BD9-81ED-4DB2-BD59-A6C34878D82A}">
                    <a16:rowId xmlns:a16="http://schemas.microsoft.com/office/drawing/2014/main" val="1964356882"/>
                  </a:ext>
                </a:extLst>
              </a:tr>
            </a:tbl>
          </a:graphicData>
        </a:graphic>
      </p:graphicFrame>
    </p:spTree>
    <p:extLst>
      <p:ext uri="{BB962C8B-B14F-4D97-AF65-F5344CB8AC3E}">
        <p14:creationId xmlns:p14="http://schemas.microsoft.com/office/powerpoint/2010/main" val="3851778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1000"/>
                                        <p:tgtEl>
                                          <p:spTgt spid="19">
                                            <p:txEl>
                                              <p:pRg st="0" end="0"/>
                                            </p:txEl>
                                          </p:spTgt>
                                        </p:tgtEl>
                                      </p:cBhvr>
                                    </p:animEffect>
                                    <p:anim calcmode="lin" valueType="num">
                                      <p:cBhvr>
                                        <p:cTn id="8" dur="10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randombar(horizontal)">
                                      <p:cBhvr>
                                        <p:cTn id="1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14</a:t>
            </a:r>
          </a:p>
        </p:txBody>
      </p:sp>
      <p:sp>
        <p:nvSpPr>
          <p:cNvPr id="17" name="Rounded Rectangle 16"/>
          <p:cNvSpPr/>
          <p:nvPr/>
        </p:nvSpPr>
        <p:spPr>
          <a:xfrm>
            <a:off x="3687703" y="1095963"/>
            <a:ext cx="4214519"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OpenGL Program </a:t>
            </a:r>
            <a:endParaRPr lang="en-US" sz="2370" dirty="0"/>
          </a:p>
        </p:txBody>
      </p:sp>
      <p:sp>
        <p:nvSpPr>
          <p:cNvPr id="18" name="Subtitle 5">
            <a:extLst>
              <a:ext uri="{FF2B5EF4-FFF2-40B4-BE49-F238E27FC236}">
                <a16:creationId xmlns:a16="http://schemas.microsoft.com/office/drawing/2014/main" id="{09278663-6DFB-48C5-B58E-9F7560421BA7}"/>
              </a:ext>
            </a:extLst>
          </p:cNvPr>
          <p:cNvSpPr txBox="1">
            <a:spLocks/>
          </p:cNvSpPr>
          <p:nvPr/>
        </p:nvSpPr>
        <p:spPr>
          <a:xfrm>
            <a:off x="1053630" y="1622778"/>
            <a:ext cx="10772351" cy="752593"/>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r>
              <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Here's a basic OpenGL program to be used in all application:</a:t>
            </a:r>
          </a:p>
        </p:txBody>
      </p:sp>
      <p:pic>
        <p:nvPicPr>
          <p:cNvPr id="7" name="Picture 6"/>
          <p:cNvPicPr>
            <a:picLocks noChangeAspect="1"/>
          </p:cNvPicPr>
          <p:nvPr/>
        </p:nvPicPr>
        <p:blipFill>
          <a:blip r:embed="rId2"/>
          <a:stretch>
            <a:fillRect/>
          </a:stretch>
        </p:blipFill>
        <p:spPr>
          <a:xfrm>
            <a:off x="1881482" y="2149594"/>
            <a:ext cx="8429037" cy="4139259"/>
          </a:xfrm>
          <a:prstGeom prst="rect">
            <a:avLst/>
          </a:prstGeom>
        </p:spPr>
      </p:pic>
    </p:spTree>
    <p:extLst>
      <p:ext uri="{BB962C8B-B14F-4D97-AF65-F5344CB8AC3E}">
        <p14:creationId xmlns:p14="http://schemas.microsoft.com/office/powerpoint/2010/main" val="1462733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fade">
                                      <p:cBhvr>
                                        <p:cTn id="7" dur="1000"/>
                                        <p:tgtEl>
                                          <p:spTgt spid="18">
                                            <p:txEl>
                                              <p:pRg st="0" end="0"/>
                                            </p:txEl>
                                          </p:spTgt>
                                        </p:tgtEl>
                                      </p:cBhvr>
                                    </p:animEffect>
                                    <p:anim calcmode="lin" valueType="num">
                                      <p:cBhvr>
                                        <p:cTn id="8" dur="100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15</a:t>
            </a:r>
          </a:p>
        </p:txBody>
      </p:sp>
      <p:sp>
        <p:nvSpPr>
          <p:cNvPr id="17" name="Rounded Rectangle 16"/>
          <p:cNvSpPr/>
          <p:nvPr/>
        </p:nvSpPr>
        <p:spPr>
          <a:xfrm>
            <a:off x="3687703" y="1095963"/>
            <a:ext cx="4214519"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GLUT functions </a:t>
            </a:r>
            <a:endParaRPr lang="en-US" sz="2370" dirty="0"/>
          </a:p>
        </p:txBody>
      </p:sp>
      <p:pic>
        <p:nvPicPr>
          <p:cNvPr id="5" name="Picture 4"/>
          <p:cNvPicPr>
            <a:picLocks noChangeAspect="1"/>
          </p:cNvPicPr>
          <p:nvPr/>
        </p:nvPicPr>
        <p:blipFill>
          <a:blip r:embed="rId2"/>
          <a:stretch>
            <a:fillRect/>
          </a:stretch>
        </p:blipFill>
        <p:spPr>
          <a:xfrm>
            <a:off x="1204148" y="1788496"/>
            <a:ext cx="9708444" cy="4463308"/>
          </a:xfrm>
          <a:prstGeom prst="rect">
            <a:avLst/>
          </a:prstGeom>
        </p:spPr>
      </p:pic>
    </p:spTree>
    <p:extLst>
      <p:ext uri="{BB962C8B-B14F-4D97-AF65-F5344CB8AC3E}">
        <p14:creationId xmlns:p14="http://schemas.microsoft.com/office/powerpoint/2010/main" val="232273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16</a:t>
            </a:r>
          </a:p>
        </p:txBody>
      </p:sp>
      <p:sp>
        <p:nvSpPr>
          <p:cNvPr id="17" name="Rounded Rectangle 16"/>
          <p:cNvSpPr/>
          <p:nvPr/>
        </p:nvSpPr>
        <p:spPr>
          <a:xfrm>
            <a:off x="3687703" y="1095963"/>
            <a:ext cx="4214519"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OpenGL Program </a:t>
            </a:r>
            <a:endParaRPr lang="en-US" sz="2370" dirty="0"/>
          </a:p>
        </p:txBody>
      </p:sp>
      <p:sp>
        <p:nvSpPr>
          <p:cNvPr id="5" name="Rectangle 4"/>
          <p:cNvSpPr/>
          <p:nvPr/>
        </p:nvSpPr>
        <p:spPr>
          <a:xfrm>
            <a:off x="1193398" y="1923815"/>
            <a:ext cx="10321270" cy="3434938"/>
          </a:xfrm>
          <a:prstGeom prst="rect">
            <a:avLst/>
          </a:prstGeom>
        </p:spPr>
        <p:txBody>
          <a:bodyPr wrap="square">
            <a:spAutoFit/>
          </a:bodyPr>
          <a:lstStyle/>
          <a:p>
            <a:r>
              <a:rPr lang="en-US" sz="1975" b="1" dirty="0" err="1">
                <a:solidFill>
                  <a:srgbClr val="C00000"/>
                </a:solidFill>
                <a:latin typeface="Cambria" panose="02040503050406030204" pitchFamily="18" charset="0"/>
                <a:ea typeface="Calibri" panose="020F0502020204030204" pitchFamily="34" charset="0"/>
                <a:cs typeface="Times New Roman" panose="02020603050405020304" pitchFamily="18" charset="0"/>
              </a:rPr>
              <a:t>int</a:t>
            </a:r>
            <a:r>
              <a:rPr lang="en-US" sz="1975"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 main(</a:t>
            </a:r>
            <a:r>
              <a:rPr lang="en-US" sz="1975" b="1" dirty="0" err="1">
                <a:solidFill>
                  <a:srgbClr val="C00000"/>
                </a:solidFill>
                <a:latin typeface="Cambria" panose="02040503050406030204" pitchFamily="18" charset="0"/>
                <a:ea typeface="Calibri" panose="020F0502020204030204" pitchFamily="34" charset="0"/>
                <a:cs typeface="Times New Roman" panose="02020603050405020304" pitchFamily="18" charset="0"/>
              </a:rPr>
              <a:t>int</a:t>
            </a:r>
            <a:r>
              <a:rPr lang="en-US" sz="1975"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 </a:t>
            </a:r>
            <a:r>
              <a:rPr lang="en-US" sz="1975" b="1" dirty="0" err="1">
                <a:solidFill>
                  <a:srgbClr val="C00000"/>
                </a:solidFill>
                <a:latin typeface="Cambria" panose="02040503050406030204" pitchFamily="18" charset="0"/>
                <a:ea typeface="Calibri" panose="020F0502020204030204" pitchFamily="34" charset="0"/>
                <a:cs typeface="Times New Roman" panose="02020603050405020304" pitchFamily="18" charset="0"/>
              </a:rPr>
              <a:t>argc</a:t>
            </a:r>
            <a:r>
              <a:rPr lang="en-US" sz="1975"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 char** </a:t>
            </a:r>
            <a:r>
              <a:rPr lang="en-US" sz="1975" b="1" dirty="0" err="1">
                <a:solidFill>
                  <a:srgbClr val="C00000"/>
                </a:solidFill>
                <a:latin typeface="Cambria" panose="02040503050406030204" pitchFamily="18" charset="0"/>
                <a:ea typeface="Calibri" panose="020F0502020204030204" pitchFamily="34" charset="0"/>
                <a:cs typeface="Times New Roman" panose="02020603050405020304" pitchFamily="18" charset="0"/>
              </a:rPr>
              <a:t>argv</a:t>
            </a:r>
            <a:r>
              <a:rPr lang="en-US" sz="1975"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a:t>
            </a:r>
          </a:p>
          <a:p>
            <a:endParaRPr lang="en-US" sz="1975" b="1" dirty="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pPr marL="338682" indent="-338682">
              <a:buFont typeface="Arial" panose="020B0604020202020204" pitchFamily="34" charset="0"/>
              <a:buChar char="•"/>
            </a:pPr>
            <a:r>
              <a:rPr lang="en-US" sz="1975" dirty="0">
                <a:solidFill>
                  <a:srgbClr val="002060"/>
                </a:solidFill>
                <a:latin typeface="Cambria" panose="02040503050406030204" pitchFamily="18" charset="0"/>
                <a:ea typeface="Cambria" panose="02040503050406030204" pitchFamily="18" charset="0"/>
              </a:rPr>
              <a:t>It is the standard main function signature in C and C++ programs, including OpenGL applications.</a:t>
            </a:r>
          </a:p>
          <a:p>
            <a:pPr marL="338682" indent="-338682">
              <a:buFont typeface="Arial" panose="020B0604020202020204" pitchFamily="34" charset="0"/>
              <a:buChar char="•"/>
            </a:pPr>
            <a:endParaRPr lang="en-US" sz="1975" b="1" dirty="0">
              <a:solidFill>
                <a:srgbClr val="002060"/>
              </a:solidFill>
              <a:latin typeface="Cambria" panose="02040503050406030204" pitchFamily="18" charset="0"/>
              <a:ea typeface="Cambria" panose="02040503050406030204" pitchFamily="18" charset="0"/>
              <a:cs typeface="Times New Roman" panose="02020603050405020304" pitchFamily="18" charset="0"/>
            </a:endParaRPr>
          </a:p>
          <a:p>
            <a:pPr marL="338682" indent="-338682">
              <a:buFont typeface="Arial" panose="020B0604020202020204" pitchFamily="34" charset="0"/>
              <a:buChar char="•"/>
            </a:pPr>
            <a:r>
              <a:rPr lang="en-US" sz="1975"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int</a:t>
            </a:r>
            <a:r>
              <a:rPr lang="en-US" sz="1975"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main(...): </a:t>
            </a:r>
            <a:r>
              <a:rPr lang="en-US" sz="1975" dirty="0">
                <a:solidFill>
                  <a:srgbClr val="002060"/>
                </a:solidFill>
                <a:latin typeface="Cambria" panose="02040503050406030204" pitchFamily="18" charset="0"/>
                <a:ea typeface="Cambria" panose="02040503050406030204" pitchFamily="18" charset="0"/>
                <a:cs typeface="Times New Roman" panose="02020603050405020304" pitchFamily="18" charset="0"/>
              </a:rPr>
              <a:t>This defines the entry point of a C++ program.</a:t>
            </a:r>
          </a:p>
          <a:p>
            <a:pPr marL="338682" indent="-338682">
              <a:buFont typeface="Arial" panose="020B0604020202020204" pitchFamily="34" charset="0"/>
              <a:buChar char="•"/>
            </a:pPr>
            <a:endParaRPr lang="en-US" sz="1975" dirty="0">
              <a:solidFill>
                <a:srgbClr val="002060"/>
              </a:solidFill>
              <a:latin typeface="Cambria" panose="02040503050406030204" pitchFamily="18" charset="0"/>
              <a:ea typeface="Cambria" panose="02040503050406030204" pitchFamily="18" charset="0"/>
              <a:cs typeface="Times New Roman" panose="02020603050405020304" pitchFamily="18" charset="0"/>
            </a:endParaRPr>
          </a:p>
          <a:p>
            <a:pPr marL="338682" indent="-338682">
              <a:buFont typeface="Arial" panose="020B0604020202020204" pitchFamily="34" charset="0"/>
              <a:buChar char="•"/>
            </a:pPr>
            <a:r>
              <a:rPr lang="en-US" sz="1975"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int</a:t>
            </a:r>
            <a:r>
              <a:rPr lang="en-US" sz="1975"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1975"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argc</a:t>
            </a:r>
            <a:r>
              <a:rPr lang="en-US" sz="1975"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1975" dirty="0">
                <a:solidFill>
                  <a:srgbClr val="002060"/>
                </a:solidFill>
                <a:latin typeface="Cambria" panose="02040503050406030204" pitchFamily="18" charset="0"/>
                <a:ea typeface="Cambria" panose="02040503050406030204" pitchFamily="18" charset="0"/>
                <a:cs typeface="Times New Roman" panose="02020603050405020304" pitchFamily="18" charset="0"/>
              </a:rPr>
              <a:t>Represents the number of command-line arguments passed to the program, including the program's name itself.</a:t>
            </a:r>
          </a:p>
          <a:p>
            <a:pPr marL="338682" indent="-338682">
              <a:buFont typeface="Arial" panose="020B0604020202020204" pitchFamily="34" charset="0"/>
              <a:buChar char="•"/>
            </a:pPr>
            <a:endParaRPr lang="en-US" sz="1975" b="1" dirty="0">
              <a:solidFill>
                <a:srgbClr val="002060"/>
              </a:solidFill>
              <a:latin typeface="Cambria" panose="02040503050406030204" pitchFamily="18" charset="0"/>
              <a:ea typeface="Cambria" panose="02040503050406030204" pitchFamily="18" charset="0"/>
              <a:cs typeface="Times New Roman" panose="02020603050405020304" pitchFamily="18" charset="0"/>
            </a:endParaRPr>
          </a:p>
          <a:p>
            <a:pPr marL="338682" indent="-338682">
              <a:buFont typeface="Arial" panose="020B0604020202020204" pitchFamily="34" charset="0"/>
              <a:buChar char="•"/>
            </a:pPr>
            <a:r>
              <a:rPr lang="en-US" sz="1975"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char** </a:t>
            </a:r>
            <a:r>
              <a:rPr lang="en-US" sz="1975"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argv</a:t>
            </a:r>
            <a:r>
              <a:rPr lang="en-US" sz="1975"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t>
            </a:r>
            <a:r>
              <a:rPr lang="en-US" sz="1975" dirty="0">
                <a:solidFill>
                  <a:srgbClr val="002060"/>
                </a:solidFill>
                <a:latin typeface="Cambria" panose="02040503050406030204" pitchFamily="18" charset="0"/>
                <a:ea typeface="Cambria" panose="02040503050406030204" pitchFamily="18" charset="0"/>
                <a:cs typeface="Times New Roman" panose="02020603050405020304" pitchFamily="18" charset="0"/>
              </a:rPr>
              <a:t>An array of character pointers (C-style strings) that hold the actual arguments.</a:t>
            </a:r>
            <a:endParaRPr lang="en-US" sz="1975" dirty="0">
              <a:solidFill>
                <a:srgbClr val="00206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863635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17</a:t>
            </a:r>
          </a:p>
        </p:txBody>
      </p:sp>
      <p:sp>
        <p:nvSpPr>
          <p:cNvPr id="17" name="Rounded Rectangle 16"/>
          <p:cNvSpPr/>
          <p:nvPr/>
        </p:nvSpPr>
        <p:spPr>
          <a:xfrm>
            <a:off x="3687703" y="1095963"/>
            <a:ext cx="4214519"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OpenGL Program </a:t>
            </a:r>
            <a:endParaRPr lang="en-US" sz="2370" dirty="0"/>
          </a:p>
        </p:txBody>
      </p:sp>
      <p:sp>
        <p:nvSpPr>
          <p:cNvPr id="5" name="Rectangle 4"/>
          <p:cNvSpPr/>
          <p:nvPr/>
        </p:nvSpPr>
        <p:spPr>
          <a:xfrm>
            <a:off x="1193398" y="1698037"/>
            <a:ext cx="10321270" cy="4255676"/>
          </a:xfrm>
          <a:prstGeom prst="rect">
            <a:avLst/>
          </a:prstGeom>
        </p:spPr>
        <p:txBody>
          <a:bodyPr wrap="square">
            <a:spAutoFit/>
          </a:bodyPr>
          <a:lstStyle/>
          <a:p>
            <a:r>
              <a:rPr lang="en-US" sz="1975" b="1" dirty="0" err="1">
                <a:solidFill>
                  <a:srgbClr val="C00000"/>
                </a:solidFill>
                <a:latin typeface="Cambria" panose="02040503050406030204" pitchFamily="18" charset="0"/>
                <a:ea typeface="Calibri" panose="020F0502020204030204" pitchFamily="34" charset="0"/>
                <a:cs typeface="Times New Roman" panose="02020603050405020304" pitchFamily="18" charset="0"/>
              </a:rPr>
              <a:t>glutInit</a:t>
            </a:r>
            <a:r>
              <a:rPr lang="en-US" sz="1975"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(&amp;</a:t>
            </a:r>
            <a:r>
              <a:rPr lang="en-US" sz="1975" b="1" dirty="0" err="1">
                <a:solidFill>
                  <a:srgbClr val="C00000"/>
                </a:solidFill>
                <a:latin typeface="Cambria" panose="02040503050406030204" pitchFamily="18" charset="0"/>
                <a:ea typeface="Calibri" panose="020F0502020204030204" pitchFamily="34" charset="0"/>
                <a:cs typeface="Times New Roman" panose="02020603050405020304" pitchFamily="18" charset="0"/>
              </a:rPr>
              <a:t>argc</a:t>
            </a:r>
            <a:r>
              <a:rPr lang="en-US" sz="1975"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 </a:t>
            </a:r>
            <a:r>
              <a:rPr lang="en-US" sz="1975" b="1" dirty="0" err="1">
                <a:solidFill>
                  <a:srgbClr val="C00000"/>
                </a:solidFill>
                <a:latin typeface="Cambria" panose="02040503050406030204" pitchFamily="18" charset="0"/>
                <a:ea typeface="Calibri" panose="020F0502020204030204" pitchFamily="34" charset="0"/>
                <a:cs typeface="Times New Roman" panose="02020603050405020304" pitchFamily="18" charset="0"/>
              </a:rPr>
              <a:t>argv</a:t>
            </a:r>
            <a:r>
              <a:rPr lang="en-US" sz="1975"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a:t>
            </a:r>
          </a:p>
          <a:p>
            <a:endParaRPr lang="en-US" sz="1975" b="1" dirty="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pPr marL="338682" indent="-338682" algn="just">
              <a:buFont typeface="Arial" panose="020B0604020202020204" pitchFamily="34" charset="0"/>
              <a:buChar char="•"/>
            </a:pPr>
            <a:r>
              <a:rPr lang="en-US" sz="1778" dirty="0">
                <a:solidFill>
                  <a:srgbClr val="002060"/>
                </a:solidFill>
                <a:latin typeface="Cambria" panose="02040503050406030204" pitchFamily="18" charset="0"/>
                <a:ea typeface="Cambria" panose="02040503050406030204" pitchFamily="18" charset="0"/>
              </a:rPr>
              <a:t>It is a function call used in OpenGL programs that use GLUT (OpenGL Utility Toolkit). It initializes the GLUT library and processes any command-line arguments provided to the program.</a:t>
            </a:r>
          </a:p>
          <a:p>
            <a:pPr marL="338682" indent="-338682" algn="just">
              <a:buFont typeface="Arial" panose="020B0604020202020204" pitchFamily="34" charset="0"/>
              <a:buChar char="•"/>
            </a:pPr>
            <a:endParaRPr lang="en-US" sz="1778" b="1" dirty="0">
              <a:solidFill>
                <a:srgbClr val="002060"/>
              </a:solidFill>
              <a:latin typeface="Cambria" panose="02040503050406030204" pitchFamily="18" charset="0"/>
              <a:ea typeface="Cambria" panose="02040503050406030204" pitchFamily="18" charset="0"/>
              <a:cs typeface="Times New Roman" panose="02020603050405020304" pitchFamily="18" charset="0"/>
            </a:endParaRPr>
          </a:p>
          <a:p>
            <a:pPr marL="338682" indent="-338682" algn="just">
              <a:buFont typeface="Arial" panose="020B0604020202020204" pitchFamily="34" charset="0"/>
              <a:buChar char="•"/>
            </a:pPr>
            <a:r>
              <a:rPr lang="en-US" sz="1778" dirty="0">
                <a:solidFill>
                  <a:srgbClr val="002060"/>
                </a:solidFill>
                <a:latin typeface="Cambria" panose="02040503050406030204" pitchFamily="18" charset="0"/>
                <a:ea typeface="Cambria" panose="02040503050406030204" pitchFamily="18" charset="0"/>
                <a:cs typeface="Times New Roman" panose="02020603050405020304" pitchFamily="18" charset="0"/>
              </a:rPr>
              <a:t>This function initializes GLUT and must be called before any other GLUT function.</a:t>
            </a:r>
          </a:p>
          <a:p>
            <a:pPr marL="338682" indent="-338682" algn="just">
              <a:buFont typeface="Arial" panose="020B0604020202020204" pitchFamily="34" charset="0"/>
              <a:buChar char="•"/>
            </a:pPr>
            <a:endParaRPr lang="en-US" sz="1778" dirty="0">
              <a:solidFill>
                <a:srgbClr val="002060"/>
              </a:solidFill>
              <a:latin typeface="Cambria" panose="02040503050406030204" pitchFamily="18" charset="0"/>
              <a:ea typeface="Cambria" panose="02040503050406030204" pitchFamily="18" charset="0"/>
              <a:cs typeface="Times New Roman" panose="02020603050405020304" pitchFamily="18" charset="0"/>
            </a:endParaRPr>
          </a:p>
          <a:p>
            <a:pPr marL="338682" indent="-338682" algn="just">
              <a:buFont typeface="Arial" panose="020B0604020202020204" pitchFamily="34" charset="0"/>
              <a:buChar char="•"/>
            </a:pPr>
            <a:r>
              <a:rPr lang="en-US" sz="1778" dirty="0">
                <a:solidFill>
                  <a:srgbClr val="002060"/>
                </a:solidFill>
                <a:latin typeface="Cambria" panose="02040503050406030204" pitchFamily="18" charset="0"/>
                <a:ea typeface="Cambria" panose="02040503050406030204" pitchFamily="18" charset="0"/>
                <a:cs typeface="Times New Roman" panose="02020603050405020304" pitchFamily="18" charset="0"/>
              </a:rPr>
              <a:t>It takes the command-line arguments (</a:t>
            </a:r>
            <a:r>
              <a:rPr lang="en-US" sz="1778"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argc</a:t>
            </a:r>
            <a:r>
              <a:rPr lang="en-US" sz="1778" dirty="0">
                <a:solidFill>
                  <a:srgbClr val="002060"/>
                </a:solidFill>
                <a:latin typeface="Cambria" panose="02040503050406030204" pitchFamily="18" charset="0"/>
                <a:ea typeface="Cambria" panose="02040503050406030204" pitchFamily="18" charset="0"/>
                <a:cs typeface="Times New Roman" panose="02020603050405020304" pitchFamily="18" charset="0"/>
              </a:rPr>
              <a:t> and </a:t>
            </a:r>
            <a:r>
              <a:rPr lang="en-US" sz="1778"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argv</a:t>
            </a:r>
            <a:r>
              <a:rPr lang="en-US" sz="1778" dirty="0">
                <a:solidFill>
                  <a:srgbClr val="002060"/>
                </a:solidFill>
                <a:latin typeface="Cambria" panose="02040503050406030204" pitchFamily="18" charset="0"/>
                <a:ea typeface="Cambria" panose="02040503050406030204" pitchFamily="18" charset="0"/>
                <a:cs typeface="Times New Roman" panose="02020603050405020304" pitchFamily="18" charset="0"/>
              </a:rPr>
              <a:t>) and processes any GLUT-specific arguments (such as display mode settings).</a:t>
            </a:r>
          </a:p>
          <a:p>
            <a:pPr marL="338682" indent="-338682" algn="just">
              <a:buFont typeface="Arial" panose="020B0604020202020204" pitchFamily="34" charset="0"/>
              <a:buChar char="•"/>
            </a:pPr>
            <a:endParaRPr lang="en-US" sz="1778" dirty="0">
              <a:solidFill>
                <a:srgbClr val="002060"/>
              </a:solidFill>
              <a:latin typeface="Cambria" panose="02040503050406030204" pitchFamily="18" charset="0"/>
              <a:ea typeface="Cambria" panose="02040503050406030204" pitchFamily="18" charset="0"/>
              <a:cs typeface="Times New Roman" panose="02020603050405020304" pitchFamily="18" charset="0"/>
            </a:endParaRPr>
          </a:p>
          <a:p>
            <a:pPr marL="338682" indent="-338682" algn="just">
              <a:buFont typeface="Arial" panose="020B0604020202020204" pitchFamily="34" charset="0"/>
              <a:buChar char="•"/>
            </a:pPr>
            <a:r>
              <a:rPr lang="en-US" sz="1778" b="1" dirty="0" err="1">
                <a:solidFill>
                  <a:srgbClr val="002060"/>
                </a:solidFill>
                <a:latin typeface="Cambria" panose="02040503050406030204" pitchFamily="18" charset="0"/>
                <a:ea typeface="Cambria" panose="02040503050406030204" pitchFamily="18" charset="0"/>
                <a:cs typeface="Times New Roman" panose="02020603050405020304" pitchFamily="18" charset="0"/>
              </a:rPr>
              <a:t>argc</a:t>
            </a:r>
            <a:r>
              <a:rPr lang="en-US" sz="1778" b="1" dirty="0">
                <a:solidFill>
                  <a:srgbClr val="002060"/>
                </a:solidFill>
                <a:latin typeface="Cambria" panose="02040503050406030204" pitchFamily="18" charset="0"/>
                <a:ea typeface="Cambria" panose="02040503050406030204" pitchFamily="18" charset="0"/>
                <a:cs typeface="Times New Roman" panose="02020603050405020304" pitchFamily="18" charset="0"/>
              </a:rPr>
              <a:t> (argument count) </a:t>
            </a:r>
            <a:r>
              <a:rPr lang="en-US" sz="1778" dirty="0">
                <a:solidFill>
                  <a:srgbClr val="002060"/>
                </a:solidFill>
                <a:latin typeface="Cambria" panose="02040503050406030204" pitchFamily="18" charset="0"/>
                <a:ea typeface="Cambria" panose="02040503050406030204" pitchFamily="18" charset="0"/>
                <a:cs typeface="Times New Roman" panose="02020603050405020304" pitchFamily="18" charset="0"/>
              </a:rPr>
              <a:t>is an integer that represents the number of command-line arguments passed to the program.</a:t>
            </a:r>
          </a:p>
          <a:p>
            <a:pPr marL="338682" indent="-338682" algn="just">
              <a:buFont typeface="Arial" panose="020B0604020202020204" pitchFamily="34" charset="0"/>
              <a:buChar char="•"/>
            </a:pPr>
            <a:endParaRPr lang="en-US" sz="1778" dirty="0">
              <a:solidFill>
                <a:srgbClr val="002060"/>
              </a:solidFill>
              <a:latin typeface="Cambria" panose="02040503050406030204" pitchFamily="18" charset="0"/>
              <a:ea typeface="Cambria" panose="02040503050406030204" pitchFamily="18" charset="0"/>
              <a:cs typeface="Times New Roman" panose="02020603050405020304" pitchFamily="18" charset="0"/>
            </a:endParaRPr>
          </a:p>
          <a:p>
            <a:pPr marL="338682" indent="-338682" algn="just">
              <a:buFont typeface="Arial" panose="020B0604020202020204" pitchFamily="34" charset="0"/>
              <a:buChar char="•"/>
            </a:pPr>
            <a:r>
              <a:rPr lang="en-US" sz="1778" b="1" dirty="0" err="1">
                <a:solidFill>
                  <a:srgbClr val="002060"/>
                </a:solidFill>
                <a:latin typeface="Cambria" panose="02040503050406030204" pitchFamily="18" charset="0"/>
                <a:ea typeface="Cambria" panose="02040503050406030204" pitchFamily="18" charset="0"/>
              </a:rPr>
              <a:t>argv</a:t>
            </a:r>
            <a:r>
              <a:rPr lang="en-US" sz="1778" b="1" dirty="0">
                <a:solidFill>
                  <a:srgbClr val="002060"/>
                </a:solidFill>
                <a:latin typeface="Cambria" panose="02040503050406030204" pitchFamily="18" charset="0"/>
                <a:ea typeface="Cambria" panose="02040503050406030204" pitchFamily="18" charset="0"/>
              </a:rPr>
              <a:t> (argument vector)</a:t>
            </a:r>
            <a:r>
              <a:rPr lang="en-US" sz="1778" dirty="0">
                <a:solidFill>
                  <a:srgbClr val="002060"/>
                </a:solidFill>
                <a:latin typeface="Cambria" panose="02040503050406030204" pitchFamily="18" charset="0"/>
                <a:ea typeface="Cambria" panose="02040503050406030204" pitchFamily="18" charset="0"/>
              </a:rPr>
              <a:t> is an array of character pointers (char**), where each pointer holds one of the command-line arguments as a string.</a:t>
            </a:r>
          </a:p>
        </p:txBody>
      </p:sp>
    </p:spTree>
    <p:extLst>
      <p:ext uri="{BB962C8B-B14F-4D97-AF65-F5344CB8AC3E}">
        <p14:creationId xmlns:p14="http://schemas.microsoft.com/office/powerpoint/2010/main" val="1676231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18</a:t>
            </a:r>
          </a:p>
        </p:txBody>
      </p:sp>
      <p:sp>
        <p:nvSpPr>
          <p:cNvPr id="17" name="Rounded Rectangle 16"/>
          <p:cNvSpPr/>
          <p:nvPr/>
        </p:nvSpPr>
        <p:spPr>
          <a:xfrm>
            <a:off x="3687703" y="1095963"/>
            <a:ext cx="4214519"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OpenGL Program </a:t>
            </a:r>
            <a:endParaRPr lang="en-US" sz="2370" dirty="0"/>
          </a:p>
        </p:txBody>
      </p:sp>
      <p:sp>
        <p:nvSpPr>
          <p:cNvPr id="5" name="Rectangle 4"/>
          <p:cNvSpPr/>
          <p:nvPr/>
        </p:nvSpPr>
        <p:spPr>
          <a:xfrm>
            <a:off x="1128889" y="1698038"/>
            <a:ext cx="10321270" cy="2067043"/>
          </a:xfrm>
          <a:prstGeom prst="rect">
            <a:avLst/>
          </a:prstGeom>
        </p:spPr>
        <p:txBody>
          <a:bodyPr wrap="square">
            <a:spAutoFit/>
          </a:bodyPr>
          <a:lstStyle/>
          <a:p>
            <a:r>
              <a:rPr lang="en-US" sz="1975"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 </a:t>
            </a:r>
            <a:r>
              <a:rPr lang="en-US" sz="1975" b="1" dirty="0" err="1">
                <a:solidFill>
                  <a:srgbClr val="C00000"/>
                </a:solidFill>
                <a:latin typeface="Cambria" panose="02040503050406030204" pitchFamily="18" charset="0"/>
                <a:ea typeface="Calibri" panose="020F0502020204030204" pitchFamily="34" charset="0"/>
                <a:cs typeface="Times New Roman" panose="02020603050405020304" pitchFamily="18" charset="0"/>
              </a:rPr>
              <a:t>glutInitDisplayMode</a:t>
            </a:r>
            <a:r>
              <a:rPr lang="en-US" sz="1975"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(GLUT_SINGLE | GLUT_RGB);</a:t>
            </a:r>
          </a:p>
          <a:p>
            <a:endParaRPr lang="en-US" sz="1975" b="1" dirty="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pPr marL="338682" indent="-338682" algn="just">
              <a:buFont typeface="Arial" panose="020B0604020202020204" pitchFamily="34" charset="0"/>
              <a:buChar char="•"/>
            </a:pPr>
            <a:r>
              <a:rPr lang="en-US" sz="1778" dirty="0">
                <a:solidFill>
                  <a:srgbClr val="002060"/>
                </a:solidFill>
                <a:latin typeface="Cambria" panose="02040503050406030204" pitchFamily="18" charset="0"/>
                <a:ea typeface="Cambria" panose="02040503050406030204" pitchFamily="18" charset="0"/>
              </a:rPr>
              <a:t>It is used in an OpenGL program with GLUT (OpenGL Utility Toolkit) to set the display mode for the window. </a:t>
            </a:r>
          </a:p>
          <a:p>
            <a:pPr marL="338682" indent="-338682" algn="just">
              <a:buFont typeface="Arial" panose="020B0604020202020204" pitchFamily="34" charset="0"/>
              <a:buChar char="•"/>
            </a:pPr>
            <a:endParaRPr lang="en-US" sz="1778" dirty="0">
              <a:solidFill>
                <a:srgbClr val="002060"/>
              </a:solidFill>
              <a:latin typeface="Cambria" panose="02040503050406030204" pitchFamily="18" charset="0"/>
              <a:ea typeface="Cambria" panose="02040503050406030204" pitchFamily="18" charset="0"/>
            </a:endParaRPr>
          </a:p>
          <a:p>
            <a:pPr marL="338682" indent="-338682" algn="just">
              <a:buFont typeface="Arial" panose="020B0604020202020204" pitchFamily="34" charset="0"/>
              <a:buChar char="•"/>
            </a:pPr>
            <a:r>
              <a:rPr lang="en-US" sz="1778" dirty="0">
                <a:solidFill>
                  <a:srgbClr val="002060"/>
                </a:solidFill>
                <a:latin typeface="Cambria" panose="02040503050406030204" pitchFamily="18" charset="0"/>
                <a:ea typeface="Cambria" panose="02040503050406030204" pitchFamily="18" charset="0"/>
              </a:rPr>
              <a:t>It specifies how the OpenGL window should handle buffering and color representation. It determines the type of framebuffer (single or double buffering) and the color mode.</a:t>
            </a:r>
          </a:p>
        </p:txBody>
      </p:sp>
      <p:sp>
        <p:nvSpPr>
          <p:cNvPr id="6" name="Rectangle 5"/>
          <p:cNvSpPr/>
          <p:nvPr/>
        </p:nvSpPr>
        <p:spPr>
          <a:xfrm>
            <a:off x="827852" y="3955815"/>
            <a:ext cx="5117630" cy="2006247"/>
          </a:xfrm>
          <a:prstGeom prst="rect">
            <a:avLst/>
          </a:prstGeom>
        </p:spPr>
        <p:txBody>
          <a:bodyPr wrap="square">
            <a:spAutoFit/>
          </a:bodyPr>
          <a:lstStyle/>
          <a:p>
            <a:r>
              <a:rPr lang="en-US" sz="1778" b="1" dirty="0">
                <a:solidFill>
                  <a:srgbClr val="C00000"/>
                </a:solidFill>
                <a:latin typeface="Cambria" panose="02040503050406030204" pitchFamily="18" charset="0"/>
                <a:ea typeface="Cambria" panose="02040503050406030204" pitchFamily="18" charset="0"/>
              </a:rPr>
              <a:t>GLUT_SINGLE</a:t>
            </a:r>
          </a:p>
          <a:p>
            <a:pPr marL="282235" indent="-282235" algn="just">
              <a:buFont typeface="Arial" panose="020B0604020202020204" pitchFamily="34" charset="0"/>
              <a:buChar char="•"/>
            </a:pPr>
            <a:r>
              <a:rPr lang="en-US" sz="1778" dirty="0">
                <a:solidFill>
                  <a:srgbClr val="C00000"/>
                </a:solidFill>
                <a:latin typeface="Cambria" panose="02040503050406030204" pitchFamily="18" charset="0"/>
                <a:ea typeface="Cambria" panose="02040503050406030204" pitchFamily="18" charset="0"/>
              </a:rPr>
              <a:t>Specifies single buffering, meaning all rendering is done in a single buffer.</a:t>
            </a:r>
          </a:p>
          <a:p>
            <a:pPr marL="282235" indent="-282235" algn="just">
              <a:buFont typeface="Arial" panose="020B0604020202020204" pitchFamily="34" charset="0"/>
              <a:buChar char="•"/>
            </a:pPr>
            <a:r>
              <a:rPr lang="en-US" sz="1778" dirty="0">
                <a:solidFill>
                  <a:srgbClr val="C00000"/>
                </a:solidFill>
                <a:latin typeface="Cambria" panose="02040503050406030204" pitchFamily="18" charset="0"/>
                <a:ea typeface="Cambria" panose="02040503050406030204" pitchFamily="18" charset="0"/>
              </a:rPr>
              <a:t>The image is directly drawn to the screen without an off-screen buffer.</a:t>
            </a:r>
          </a:p>
          <a:p>
            <a:pPr marL="282235" indent="-282235" algn="just">
              <a:buFont typeface="Arial" panose="020B0604020202020204" pitchFamily="34" charset="0"/>
              <a:buChar char="•"/>
            </a:pPr>
            <a:r>
              <a:rPr lang="en-US" sz="1778" dirty="0">
                <a:solidFill>
                  <a:srgbClr val="C00000"/>
                </a:solidFill>
                <a:latin typeface="Cambria" panose="02040503050406030204" pitchFamily="18" charset="0"/>
                <a:ea typeface="Cambria" panose="02040503050406030204" pitchFamily="18" charset="0"/>
              </a:rPr>
              <a:t>It is simpler but can cause flickering if animations or continuous drawing are involved.</a:t>
            </a:r>
          </a:p>
        </p:txBody>
      </p:sp>
      <p:sp>
        <p:nvSpPr>
          <p:cNvPr id="8" name="Rectangle 7"/>
          <p:cNvSpPr/>
          <p:nvPr/>
        </p:nvSpPr>
        <p:spPr>
          <a:xfrm>
            <a:off x="6547555" y="3955815"/>
            <a:ext cx="5117630" cy="911931"/>
          </a:xfrm>
          <a:prstGeom prst="rect">
            <a:avLst/>
          </a:prstGeom>
        </p:spPr>
        <p:txBody>
          <a:bodyPr wrap="square">
            <a:spAutoFit/>
          </a:bodyPr>
          <a:lstStyle/>
          <a:p>
            <a:r>
              <a:rPr lang="en-US" sz="1778" b="1" dirty="0">
                <a:solidFill>
                  <a:schemeClr val="accent3">
                    <a:lumMod val="50000"/>
                  </a:schemeClr>
                </a:solidFill>
                <a:latin typeface="Cambria" panose="02040503050406030204" pitchFamily="18" charset="0"/>
                <a:ea typeface="Cambria" panose="02040503050406030204" pitchFamily="18" charset="0"/>
              </a:rPr>
              <a:t>GLUT_RGB</a:t>
            </a:r>
          </a:p>
          <a:p>
            <a:pPr marL="282235" indent="-282235" algn="just">
              <a:buFont typeface="Arial" panose="020B0604020202020204" pitchFamily="34" charset="0"/>
              <a:buChar char="•"/>
            </a:pPr>
            <a:r>
              <a:rPr lang="en-US" sz="1778" dirty="0">
                <a:solidFill>
                  <a:schemeClr val="accent3">
                    <a:lumMod val="50000"/>
                  </a:schemeClr>
                </a:solidFill>
                <a:latin typeface="Cambria" panose="02040503050406030204" pitchFamily="18" charset="0"/>
                <a:ea typeface="Cambria" panose="02040503050406030204" pitchFamily="18" charset="0"/>
              </a:rPr>
              <a:t>Specifies that the color mode uses an RGB color model (Red, Green, Blue).</a:t>
            </a:r>
          </a:p>
        </p:txBody>
      </p:sp>
      <p:sp>
        <p:nvSpPr>
          <p:cNvPr id="7" name="Rectangle 1"/>
          <p:cNvSpPr>
            <a:spLocks noChangeArrowheads="1"/>
          </p:cNvSpPr>
          <p:nvPr/>
        </p:nvSpPr>
        <p:spPr bwMode="auto">
          <a:xfrm>
            <a:off x="6289524" y="5063220"/>
            <a:ext cx="5902476" cy="10639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311" tIns="45156" rIns="90311" bIns="45156" numCol="1" anchor="ctr" anchorCtr="0" compatLnSpc="1">
            <a:prstTxWarp prst="textNoShape">
              <a:avLst/>
            </a:prstTxWarp>
            <a:spAutoFit/>
          </a:bodyPr>
          <a:lstStyle/>
          <a:p>
            <a:pPr eaLnBrk="0" fontAlgn="base" hangingPunct="0">
              <a:spcBef>
                <a:spcPct val="0"/>
              </a:spcBef>
              <a:spcAft>
                <a:spcPct val="0"/>
              </a:spcAft>
            </a:pPr>
            <a:r>
              <a:rPr lang="en-US" sz="1778" b="1" dirty="0" err="1">
                <a:solidFill>
                  <a:schemeClr val="accent1">
                    <a:lumMod val="50000"/>
                  </a:schemeClr>
                </a:solidFill>
                <a:latin typeface="Cambria" panose="02040503050406030204" pitchFamily="18" charset="0"/>
                <a:ea typeface="Cambria" panose="02040503050406030204" pitchFamily="18" charset="0"/>
                <a:cs typeface="Times New Roman" panose="02020603050405020304" pitchFamily="18" charset="0"/>
              </a:rPr>
              <a:t>glutInitDisplayMode</a:t>
            </a:r>
            <a:r>
              <a:rPr lang="en-US" sz="1778" b="1" dirty="0">
                <a:solidFill>
                  <a:schemeClr val="accent1">
                    <a:lumMod val="50000"/>
                  </a:schemeClr>
                </a:solidFill>
                <a:latin typeface="Cambria" panose="02040503050406030204" pitchFamily="18" charset="0"/>
                <a:ea typeface="Cambria" panose="02040503050406030204" pitchFamily="18" charset="0"/>
                <a:cs typeface="Times New Roman" panose="02020603050405020304" pitchFamily="18" charset="0"/>
              </a:rPr>
              <a:t>(GLUT_DOUBLE | GLUT_RGB);</a:t>
            </a:r>
          </a:p>
          <a:p>
            <a:pPr defTabSz="903153" eaLnBrk="0" fontAlgn="base" hangingPunct="0">
              <a:spcBef>
                <a:spcPct val="0"/>
              </a:spcBef>
              <a:spcAft>
                <a:spcPct val="0"/>
              </a:spcAft>
            </a:pPr>
            <a:endParaRPr lang="en-US" altLang="en-US" sz="988" dirty="0">
              <a:solidFill>
                <a:schemeClr val="accent1">
                  <a:lumMod val="50000"/>
                </a:schemeClr>
              </a:solidFill>
              <a:latin typeface="Cambria" panose="02040503050406030204" pitchFamily="18" charset="0"/>
              <a:ea typeface="Cambria" panose="02040503050406030204" pitchFamily="18" charset="0"/>
            </a:endParaRPr>
          </a:p>
          <a:p>
            <a:pPr marL="282235" indent="-282235" algn="just" defTabSz="903153" eaLnBrk="0" fontAlgn="base" hangingPunct="0">
              <a:spcBef>
                <a:spcPct val="0"/>
              </a:spcBef>
              <a:spcAft>
                <a:spcPct val="0"/>
              </a:spcAft>
              <a:buFont typeface="Arial" panose="020B0604020202020204" pitchFamily="34" charset="0"/>
              <a:buChar char="•"/>
            </a:pPr>
            <a:r>
              <a:rPr lang="en-US" altLang="en-US" sz="1778" dirty="0">
                <a:solidFill>
                  <a:schemeClr val="accent1">
                    <a:lumMod val="50000"/>
                  </a:schemeClr>
                </a:solidFill>
                <a:latin typeface="Cambria" panose="02040503050406030204" pitchFamily="18" charset="0"/>
                <a:ea typeface="Cambria" panose="02040503050406030204" pitchFamily="18" charset="0"/>
              </a:rPr>
              <a:t>GLUT_DOUBLE enables </a:t>
            </a:r>
            <a:r>
              <a:rPr lang="en-US" altLang="en-US" sz="1778" b="1" dirty="0">
                <a:solidFill>
                  <a:schemeClr val="accent1">
                    <a:lumMod val="50000"/>
                  </a:schemeClr>
                </a:solidFill>
                <a:latin typeface="Cambria" panose="02040503050406030204" pitchFamily="18" charset="0"/>
                <a:ea typeface="Cambria" panose="02040503050406030204" pitchFamily="18" charset="0"/>
              </a:rPr>
              <a:t>double buffering</a:t>
            </a:r>
            <a:r>
              <a:rPr lang="en-US" altLang="en-US" sz="1778" dirty="0">
                <a:solidFill>
                  <a:schemeClr val="accent1">
                    <a:lumMod val="50000"/>
                  </a:schemeClr>
                </a:solidFill>
                <a:latin typeface="Cambria" panose="02040503050406030204" pitchFamily="18" charset="0"/>
                <a:ea typeface="Cambria" panose="02040503050406030204" pitchFamily="18" charset="0"/>
              </a:rPr>
              <a:t>, reducing flickering. </a:t>
            </a:r>
          </a:p>
        </p:txBody>
      </p:sp>
    </p:spTree>
    <p:extLst>
      <p:ext uri="{BB962C8B-B14F-4D97-AF65-F5344CB8AC3E}">
        <p14:creationId xmlns:p14="http://schemas.microsoft.com/office/powerpoint/2010/main" val="601043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19</a:t>
            </a:r>
          </a:p>
        </p:txBody>
      </p:sp>
      <p:sp>
        <p:nvSpPr>
          <p:cNvPr id="17" name="Rounded Rectangle 16"/>
          <p:cNvSpPr/>
          <p:nvPr/>
        </p:nvSpPr>
        <p:spPr>
          <a:xfrm>
            <a:off x="3687703" y="1095963"/>
            <a:ext cx="4214519"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OpenGL Program </a:t>
            </a:r>
            <a:endParaRPr lang="en-US" sz="2370" dirty="0"/>
          </a:p>
        </p:txBody>
      </p:sp>
      <p:sp>
        <p:nvSpPr>
          <p:cNvPr id="5" name="Rectangle 4"/>
          <p:cNvSpPr/>
          <p:nvPr/>
        </p:nvSpPr>
        <p:spPr>
          <a:xfrm>
            <a:off x="1193397" y="1698038"/>
            <a:ext cx="10772825" cy="3617324"/>
          </a:xfrm>
          <a:prstGeom prst="rect">
            <a:avLst/>
          </a:prstGeom>
        </p:spPr>
        <p:txBody>
          <a:bodyPr wrap="square">
            <a:spAutoFit/>
          </a:bodyPr>
          <a:lstStyle/>
          <a:p>
            <a:r>
              <a:rPr lang="en-US" sz="1975" b="1" dirty="0" err="1">
                <a:solidFill>
                  <a:srgbClr val="C00000"/>
                </a:solidFill>
                <a:latin typeface="Cambria" panose="02040503050406030204" pitchFamily="18" charset="0"/>
                <a:ea typeface="Calibri" panose="020F0502020204030204" pitchFamily="34" charset="0"/>
                <a:cs typeface="Times New Roman" panose="02020603050405020304" pitchFamily="18" charset="0"/>
              </a:rPr>
              <a:t>glutInitWindowSize</a:t>
            </a:r>
            <a:r>
              <a:rPr lang="en-US" sz="1975"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a:t>
            </a:r>
            <a:r>
              <a:rPr lang="en-US" sz="1975" b="1" dirty="0" err="1">
                <a:solidFill>
                  <a:srgbClr val="C00000"/>
                </a:solidFill>
                <a:latin typeface="Cambria" panose="02040503050406030204" pitchFamily="18" charset="0"/>
                <a:ea typeface="Calibri" panose="020F0502020204030204" pitchFamily="34" charset="0"/>
                <a:cs typeface="Times New Roman" panose="02020603050405020304" pitchFamily="18" charset="0"/>
              </a:rPr>
              <a:t>int</a:t>
            </a:r>
            <a:r>
              <a:rPr lang="en-US" sz="1975"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 width, </a:t>
            </a:r>
            <a:r>
              <a:rPr lang="en-US" sz="1975" b="1" dirty="0" err="1">
                <a:solidFill>
                  <a:srgbClr val="C00000"/>
                </a:solidFill>
                <a:latin typeface="Cambria" panose="02040503050406030204" pitchFamily="18" charset="0"/>
                <a:ea typeface="Calibri" panose="020F0502020204030204" pitchFamily="34" charset="0"/>
                <a:cs typeface="Times New Roman" panose="02020603050405020304" pitchFamily="18" charset="0"/>
              </a:rPr>
              <a:t>int</a:t>
            </a:r>
            <a:r>
              <a:rPr lang="en-US" sz="1975"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 height);</a:t>
            </a:r>
          </a:p>
          <a:p>
            <a:endParaRPr lang="en-US" sz="1975" b="1" dirty="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r>
              <a:rPr lang="en-US" sz="1975" b="1" dirty="0" err="1">
                <a:solidFill>
                  <a:srgbClr val="C00000"/>
                </a:solidFill>
                <a:latin typeface="Cambria" panose="02040503050406030204" pitchFamily="18" charset="0"/>
                <a:ea typeface="Calibri" panose="020F0502020204030204" pitchFamily="34" charset="0"/>
                <a:cs typeface="Times New Roman" panose="02020603050405020304" pitchFamily="18" charset="0"/>
              </a:rPr>
              <a:t>Eg</a:t>
            </a:r>
            <a:r>
              <a:rPr lang="en-US" sz="1975"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 </a:t>
            </a:r>
            <a:r>
              <a:rPr lang="en-US" sz="1975" b="1" dirty="0" err="1">
                <a:solidFill>
                  <a:srgbClr val="C00000"/>
                </a:solidFill>
                <a:latin typeface="Cambria" panose="02040503050406030204" pitchFamily="18" charset="0"/>
                <a:ea typeface="Calibri" panose="020F0502020204030204" pitchFamily="34" charset="0"/>
                <a:cs typeface="Times New Roman" panose="02020603050405020304" pitchFamily="18" charset="0"/>
              </a:rPr>
              <a:t>glutInitWindowSize</a:t>
            </a:r>
            <a:r>
              <a:rPr lang="en-US" sz="1975"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(500, 500);</a:t>
            </a:r>
          </a:p>
          <a:p>
            <a:endParaRPr lang="en-US" sz="1975" b="1" dirty="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pPr marL="338682" indent="-338682" algn="just">
              <a:buFont typeface="Arial" panose="020B0604020202020204" pitchFamily="34" charset="0"/>
              <a:buChar char="•"/>
            </a:pPr>
            <a:r>
              <a:rPr lang="en-US" sz="1877" dirty="0">
                <a:solidFill>
                  <a:srgbClr val="002060"/>
                </a:solidFill>
                <a:latin typeface="Cambria" panose="02040503050406030204" pitchFamily="18" charset="0"/>
                <a:ea typeface="Cambria" panose="02040503050406030204" pitchFamily="18" charset="0"/>
              </a:rPr>
              <a:t>It is a GLUT (OpenGL Utility Toolkit) function that sets the initial size of the window in pixels before creating it.</a:t>
            </a:r>
          </a:p>
          <a:p>
            <a:pPr marL="338682" indent="-338682" algn="just">
              <a:buFont typeface="Arial" panose="020B0604020202020204" pitchFamily="34" charset="0"/>
              <a:buChar char="•"/>
            </a:pPr>
            <a:endParaRPr lang="en-US" sz="1877" dirty="0">
              <a:solidFill>
                <a:srgbClr val="002060"/>
              </a:solidFill>
              <a:latin typeface="Cambria" panose="02040503050406030204" pitchFamily="18" charset="0"/>
              <a:ea typeface="Cambria" panose="02040503050406030204" pitchFamily="18" charset="0"/>
            </a:endParaRPr>
          </a:p>
          <a:p>
            <a:pPr marL="338682" indent="-338682" algn="just">
              <a:buFont typeface="Arial" panose="020B0604020202020204" pitchFamily="34" charset="0"/>
              <a:buChar char="•"/>
            </a:pPr>
            <a:r>
              <a:rPr lang="en-US" sz="1877" b="1" dirty="0">
                <a:solidFill>
                  <a:srgbClr val="002060"/>
                </a:solidFill>
                <a:latin typeface="Cambria" panose="02040503050406030204" pitchFamily="18" charset="0"/>
                <a:ea typeface="Cambria" panose="02040503050406030204" pitchFamily="18" charset="0"/>
              </a:rPr>
              <a:t>width (500): </a:t>
            </a:r>
            <a:r>
              <a:rPr lang="en-US" sz="1877" dirty="0">
                <a:solidFill>
                  <a:srgbClr val="002060"/>
                </a:solidFill>
                <a:latin typeface="Cambria" panose="02040503050406030204" pitchFamily="18" charset="0"/>
                <a:ea typeface="Cambria" panose="02040503050406030204" pitchFamily="18" charset="0"/>
              </a:rPr>
              <a:t>The desired width of the window in pixels.</a:t>
            </a:r>
          </a:p>
          <a:p>
            <a:pPr marL="338682" indent="-338682" algn="just">
              <a:buFont typeface="Arial" panose="020B0604020202020204" pitchFamily="34" charset="0"/>
              <a:buChar char="•"/>
            </a:pPr>
            <a:endParaRPr lang="en-US" sz="1877" dirty="0">
              <a:solidFill>
                <a:srgbClr val="002060"/>
              </a:solidFill>
              <a:latin typeface="Cambria" panose="02040503050406030204" pitchFamily="18" charset="0"/>
              <a:ea typeface="Cambria" panose="02040503050406030204" pitchFamily="18" charset="0"/>
            </a:endParaRPr>
          </a:p>
          <a:p>
            <a:pPr marL="338682" indent="-338682" algn="just">
              <a:buFont typeface="Arial" panose="020B0604020202020204" pitchFamily="34" charset="0"/>
              <a:buChar char="•"/>
            </a:pPr>
            <a:r>
              <a:rPr lang="en-US" sz="1877" b="1" dirty="0">
                <a:solidFill>
                  <a:srgbClr val="002060"/>
                </a:solidFill>
                <a:latin typeface="Cambria" panose="02040503050406030204" pitchFamily="18" charset="0"/>
                <a:ea typeface="Cambria" panose="02040503050406030204" pitchFamily="18" charset="0"/>
              </a:rPr>
              <a:t>height (500):</a:t>
            </a:r>
            <a:r>
              <a:rPr lang="en-US" sz="1877" dirty="0">
                <a:solidFill>
                  <a:srgbClr val="002060"/>
                </a:solidFill>
                <a:latin typeface="Cambria" panose="02040503050406030204" pitchFamily="18" charset="0"/>
                <a:ea typeface="Cambria" panose="02040503050406030204" pitchFamily="18" charset="0"/>
              </a:rPr>
              <a:t> The desired height of the window in pixels.</a:t>
            </a:r>
          </a:p>
          <a:p>
            <a:pPr marL="338682" indent="-338682" algn="just">
              <a:buFont typeface="Arial" panose="020B0604020202020204" pitchFamily="34" charset="0"/>
              <a:buChar char="•"/>
            </a:pPr>
            <a:endParaRPr lang="en-US" sz="1877" dirty="0">
              <a:solidFill>
                <a:srgbClr val="002060"/>
              </a:solidFill>
              <a:latin typeface="Cambria" panose="02040503050406030204" pitchFamily="18" charset="0"/>
              <a:ea typeface="Cambria" panose="02040503050406030204" pitchFamily="18" charset="0"/>
            </a:endParaRPr>
          </a:p>
          <a:p>
            <a:pPr marL="338682" indent="-338682" algn="just">
              <a:buFont typeface="Arial" panose="020B0604020202020204" pitchFamily="34" charset="0"/>
              <a:buChar char="•"/>
            </a:pPr>
            <a:r>
              <a:rPr lang="en-US" sz="1877" dirty="0">
                <a:solidFill>
                  <a:srgbClr val="002060"/>
                </a:solidFill>
                <a:latin typeface="Cambria" panose="02040503050406030204" pitchFamily="18" charset="0"/>
                <a:ea typeface="Cambria" panose="02040503050406030204" pitchFamily="18" charset="0"/>
              </a:rPr>
              <a:t>This means the initial window size will be 500 pixels wide and 500 pixels tall when it appears.</a:t>
            </a:r>
          </a:p>
        </p:txBody>
      </p:sp>
    </p:spTree>
    <p:extLst>
      <p:ext uri="{BB962C8B-B14F-4D97-AF65-F5344CB8AC3E}">
        <p14:creationId xmlns:p14="http://schemas.microsoft.com/office/powerpoint/2010/main" val="1824707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a:t>
            </a:r>
          </a:p>
        </p:txBody>
      </p:sp>
      <p:sp>
        <p:nvSpPr>
          <p:cNvPr id="8" name="Rounded Rectangle 7"/>
          <p:cNvSpPr/>
          <p:nvPr/>
        </p:nvSpPr>
        <p:spPr>
          <a:xfrm>
            <a:off x="3668889" y="1095963"/>
            <a:ext cx="4854222"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370" b="1" dirty="0">
                <a:solidFill>
                  <a:srgbClr val="002060"/>
                </a:solidFill>
                <a:latin typeface="Cambria" pitchFamily="18" charset="0"/>
              </a:rPr>
              <a:t>Module 1</a:t>
            </a:r>
            <a:r>
              <a:rPr lang="en-US" sz="2370" dirty="0"/>
              <a:t> </a:t>
            </a:r>
          </a:p>
        </p:txBody>
      </p:sp>
      <p:sp>
        <p:nvSpPr>
          <p:cNvPr id="9" name="Rectangle 8"/>
          <p:cNvSpPr/>
          <p:nvPr/>
        </p:nvSpPr>
        <p:spPr>
          <a:xfrm>
            <a:off x="752593" y="2074334"/>
            <a:ext cx="11138370" cy="2523007"/>
          </a:xfrm>
          <a:prstGeom prst="rect">
            <a:avLst/>
          </a:prstGeom>
        </p:spPr>
        <p:txBody>
          <a:bodyPr wrap="square">
            <a:spAutoFit/>
          </a:bodyPr>
          <a:lstStyle/>
          <a:p>
            <a:pPr algn="just"/>
            <a:r>
              <a:rPr lang="en-US" sz="1975" b="1" i="1" dirty="0">
                <a:solidFill>
                  <a:srgbClr val="002060"/>
                </a:solidFill>
                <a:latin typeface="Bookman Old Style" panose="02050604050505020204" pitchFamily="18" charset="0"/>
              </a:rPr>
              <a:t>Computer Graphics and OpenGL</a:t>
            </a:r>
          </a:p>
          <a:p>
            <a:pPr algn="just"/>
            <a:endParaRPr lang="en-US" sz="1975" b="1" dirty="0">
              <a:solidFill>
                <a:srgbClr val="002060"/>
              </a:solidFill>
              <a:latin typeface="Cambria" pitchFamily="18" charset="0"/>
            </a:endParaRPr>
          </a:p>
          <a:p>
            <a:pPr marL="559767" algn="just"/>
            <a:r>
              <a:rPr lang="en-US" sz="1975" b="1" i="1" dirty="0">
                <a:solidFill>
                  <a:srgbClr val="002060"/>
                </a:solidFill>
                <a:latin typeface="Bookman Old Style" panose="02050604050505020204" pitchFamily="18" charset="0"/>
              </a:rPr>
              <a:t>Computer Graphics: </a:t>
            </a:r>
            <a:r>
              <a:rPr lang="en-US" sz="1975" i="1" dirty="0">
                <a:solidFill>
                  <a:srgbClr val="002060"/>
                </a:solidFill>
                <a:latin typeface="Bookman Old Style" panose="02050604050505020204" pitchFamily="18" charset="0"/>
              </a:rPr>
              <a:t>Application of Computer Graphics.</a:t>
            </a:r>
          </a:p>
          <a:p>
            <a:pPr marL="559767" algn="just"/>
            <a:endParaRPr lang="en-US" sz="1975" i="1" dirty="0">
              <a:solidFill>
                <a:srgbClr val="002060"/>
              </a:solidFill>
              <a:latin typeface="Bookman Old Style" panose="02050604050505020204" pitchFamily="18" charset="0"/>
            </a:endParaRPr>
          </a:p>
          <a:p>
            <a:pPr marL="559767" algn="just"/>
            <a:r>
              <a:rPr lang="en-US" sz="1975" b="1" i="1" dirty="0">
                <a:solidFill>
                  <a:srgbClr val="002060"/>
                </a:solidFill>
                <a:latin typeface="Bookman Old Style" panose="02050604050505020204" pitchFamily="18" charset="0"/>
              </a:rPr>
              <a:t>OpenGL: </a:t>
            </a:r>
            <a:r>
              <a:rPr lang="en-US" sz="1975" i="1" dirty="0">
                <a:solidFill>
                  <a:srgbClr val="002060"/>
                </a:solidFill>
                <a:latin typeface="Bookman Old Style" panose="02050604050505020204" pitchFamily="18" charset="0"/>
              </a:rPr>
              <a:t>Introduction to OpenGL, coordinate reference frames, specifying two-dimensional world coordinate reference frames in OpenGL, OpenGL point functions, OpenGL line functions, point attributes, line attributes, curve attributes, OpenGL fill area functions, OpenGL Vertex arrays, Line drawing algorithm- </a:t>
            </a:r>
            <a:r>
              <a:rPr lang="en-US" sz="1975" i="1" dirty="0" err="1">
                <a:solidFill>
                  <a:srgbClr val="002060"/>
                </a:solidFill>
                <a:latin typeface="Bookman Old Style" panose="02050604050505020204" pitchFamily="18" charset="0"/>
              </a:rPr>
              <a:t>Bresenham’s</a:t>
            </a:r>
            <a:r>
              <a:rPr lang="en-US" sz="1975" i="1" dirty="0">
                <a:solidFill>
                  <a:srgbClr val="002060"/>
                </a:solidFill>
                <a:latin typeface="Bookman Old Style" panose="02050604050505020204" pitchFamily="18" charset="0"/>
              </a:rPr>
              <a:t>.</a:t>
            </a:r>
          </a:p>
        </p:txBody>
      </p:sp>
    </p:spTree>
    <p:extLst>
      <p:ext uri="{BB962C8B-B14F-4D97-AF65-F5344CB8AC3E}">
        <p14:creationId xmlns:p14="http://schemas.microsoft.com/office/powerpoint/2010/main" val="32697686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20</a:t>
            </a:r>
          </a:p>
        </p:txBody>
      </p:sp>
      <p:sp>
        <p:nvSpPr>
          <p:cNvPr id="17" name="Rounded Rectangle 16"/>
          <p:cNvSpPr/>
          <p:nvPr/>
        </p:nvSpPr>
        <p:spPr>
          <a:xfrm>
            <a:off x="3687703" y="1095963"/>
            <a:ext cx="4214519"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OpenGL Program </a:t>
            </a:r>
            <a:endParaRPr lang="en-US" sz="2370" dirty="0"/>
          </a:p>
        </p:txBody>
      </p:sp>
      <p:sp>
        <p:nvSpPr>
          <p:cNvPr id="5" name="Rectangle 4"/>
          <p:cNvSpPr/>
          <p:nvPr/>
        </p:nvSpPr>
        <p:spPr>
          <a:xfrm>
            <a:off x="1193397" y="1698037"/>
            <a:ext cx="10772825" cy="4590050"/>
          </a:xfrm>
          <a:prstGeom prst="rect">
            <a:avLst/>
          </a:prstGeom>
        </p:spPr>
        <p:txBody>
          <a:bodyPr wrap="square">
            <a:spAutoFit/>
          </a:bodyPr>
          <a:lstStyle/>
          <a:p>
            <a:r>
              <a:rPr lang="en-US" sz="1975" b="1" dirty="0" err="1">
                <a:solidFill>
                  <a:srgbClr val="C00000"/>
                </a:solidFill>
                <a:latin typeface="Cambria" panose="02040503050406030204" pitchFamily="18" charset="0"/>
                <a:ea typeface="Calibri" panose="020F0502020204030204" pitchFamily="34" charset="0"/>
                <a:cs typeface="Times New Roman" panose="02020603050405020304" pitchFamily="18" charset="0"/>
              </a:rPr>
              <a:t>glutInitWindowPosition</a:t>
            </a:r>
            <a:r>
              <a:rPr lang="en-US" sz="1975"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a:t>
            </a:r>
            <a:r>
              <a:rPr lang="en-US" sz="1975" b="1" dirty="0" err="1">
                <a:solidFill>
                  <a:srgbClr val="C00000"/>
                </a:solidFill>
                <a:latin typeface="Cambria" panose="02040503050406030204" pitchFamily="18" charset="0"/>
                <a:ea typeface="Calibri" panose="020F0502020204030204" pitchFamily="34" charset="0"/>
                <a:cs typeface="Times New Roman" panose="02020603050405020304" pitchFamily="18" charset="0"/>
              </a:rPr>
              <a:t>int</a:t>
            </a:r>
            <a:r>
              <a:rPr lang="en-US" sz="1975"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 x, </a:t>
            </a:r>
            <a:r>
              <a:rPr lang="en-US" sz="1975" b="1" dirty="0" err="1">
                <a:solidFill>
                  <a:srgbClr val="C00000"/>
                </a:solidFill>
                <a:latin typeface="Cambria" panose="02040503050406030204" pitchFamily="18" charset="0"/>
                <a:ea typeface="Calibri" panose="020F0502020204030204" pitchFamily="34" charset="0"/>
                <a:cs typeface="Times New Roman" panose="02020603050405020304" pitchFamily="18" charset="0"/>
              </a:rPr>
              <a:t>int</a:t>
            </a:r>
            <a:r>
              <a:rPr lang="en-US" sz="1975"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 y);</a:t>
            </a:r>
          </a:p>
          <a:p>
            <a:endParaRPr lang="en-US" sz="1975" b="1" dirty="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r>
              <a:rPr lang="en-US" sz="1975" b="1" dirty="0" err="1">
                <a:solidFill>
                  <a:srgbClr val="C00000"/>
                </a:solidFill>
                <a:latin typeface="Cambria" panose="02040503050406030204" pitchFamily="18" charset="0"/>
                <a:ea typeface="Calibri" panose="020F0502020204030204" pitchFamily="34" charset="0"/>
                <a:cs typeface="Times New Roman" panose="02020603050405020304" pitchFamily="18" charset="0"/>
              </a:rPr>
              <a:t>Eg</a:t>
            </a:r>
            <a:r>
              <a:rPr lang="en-US" sz="1975"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 </a:t>
            </a:r>
            <a:r>
              <a:rPr lang="en-US" sz="1975" b="1" dirty="0" err="1">
                <a:solidFill>
                  <a:srgbClr val="C00000"/>
                </a:solidFill>
                <a:latin typeface="Cambria" panose="02040503050406030204" pitchFamily="18" charset="0"/>
                <a:ea typeface="Calibri" panose="020F0502020204030204" pitchFamily="34" charset="0"/>
                <a:cs typeface="Times New Roman" panose="02020603050405020304" pitchFamily="18" charset="0"/>
              </a:rPr>
              <a:t>glutInitWindowPosition</a:t>
            </a:r>
            <a:r>
              <a:rPr lang="en-US" sz="1975"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(100, 100);</a:t>
            </a:r>
          </a:p>
          <a:p>
            <a:endParaRPr lang="en-US" sz="1975" b="1" dirty="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pPr marL="338682" indent="-338682" algn="just">
              <a:buFont typeface="Arial" panose="020B0604020202020204" pitchFamily="34" charset="0"/>
              <a:buChar char="•"/>
            </a:pPr>
            <a:r>
              <a:rPr lang="en-US" sz="1778" dirty="0">
                <a:solidFill>
                  <a:srgbClr val="002060"/>
                </a:solidFill>
                <a:latin typeface="Cambria" panose="02040503050406030204" pitchFamily="18" charset="0"/>
                <a:ea typeface="Cambria" panose="02040503050406030204" pitchFamily="18" charset="0"/>
              </a:rPr>
              <a:t>It is a GLUT (OpenGL Utility Toolkit) function that sets the initial position of the window on the screen before it is created.</a:t>
            </a:r>
          </a:p>
          <a:p>
            <a:pPr marL="338682" indent="-338682" algn="just">
              <a:buFont typeface="Arial" panose="020B0604020202020204" pitchFamily="34" charset="0"/>
              <a:buChar char="•"/>
            </a:pPr>
            <a:endParaRPr lang="en-US" sz="1778" dirty="0">
              <a:solidFill>
                <a:srgbClr val="002060"/>
              </a:solidFill>
              <a:latin typeface="Cambria" panose="02040503050406030204" pitchFamily="18" charset="0"/>
              <a:ea typeface="Cambria" panose="02040503050406030204" pitchFamily="18" charset="0"/>
            </a:endParaRPr>
          </a:p>
          <a:p>
            <a:pPr marL="338682" indent="-338682" algn="just">
              <a:buFont typeface="Arial" panose="020B0604020202020204" pitchFamily="34" charset="0"/>
              <a:buChar char="•"/>
            </a:pPr>
            <a:r>
              <a:rPr lang="en-US" sz="1778" b="1" dirty="0">
                <a:solidFill>
                  <a:srgbClr val="002060"/>
                </a:solidFill>
                <a:latin typeface="Cambria" panose="02040503050406030204" pitchFamily="18" charset="0"/>
                <a:ea typeface="Cambria" panose="02040503050406030204" pitchFamily="18" charset="0"/>
              </a:rPr>
              <a:t>x = 100 → </a:t>
            </a:r>
            <a:r>
              <a:rPr lang="en-US" sz="1778" dirty="0">
                <a:solidFill>
                  <a:srgbClr val="002060"/>
                </a:solidFill>
                <a:latin typeface="Cambria" panose="02040503050406030204" pitchFamily="18" charset="0"/>
                <a:ea typeface="Cambria" panose="02040503050406030204" pitchFamily="18" charset="0"/>
              </a:rPr>
              <a:t>Specifies the horizontal position of the window’s top-left corner (in pixels) from the left edge of the screen.</a:t>
            </a:r>
          </a:p>
          <a:p>
            <a:pPr marL="338682" indent="-338682" algn="just">
              <a:buFont typeface="Arial" panose="020B0604020202020204" pitchFamily="34" charset="0"/>
              <a:buChar char="•"/>
            </a:pPr>
            <a:endParaRPr lang="en-US" sz="1778" b="1" dirty="0">
              <a:solidFill>
                <a:srgbClr val="002060"/>
              </a:solidFill>
              <a:latin typeface="Cambria" panose="02040503050406030204" pitchFamily="18" charset="0"/>
              <a:ea typeface="Cambria" panose="02040503050406030204" pitchFamily="18" charset="0"/>
            </a:endParaRPr>
          </a:p>
          <a:p>
            <a:pPr marL="338682" indent="-338682" algn="just">
              <a:buFont typeface="Arial" panose="020B0604020202020204" pitchFamily="34" charset="0"/>
              <a:buChar char="•"/>
            </a:pPr>
            <a:r>
              <a:rPr lang="en-US" sz="1778" b="1" dirty="0">
                <a:solidFill>
                  <a:srgbClr val="002060"/>
                </a:solidFill>
                <a:latin typeface="Cambria" panose="02040503050406030204" pitchFamily="18" charset="0"/>
                <a:ea typeface="Cambria" panose="02040503050406030204" pitchFamily="18" charset="0"/>
              </a:rPr>
              <a:t>y = 100 → </a:t>
            </a:r>
            <a:r>
              <a:rPr lang="en-US" sz="1778" dirty="0">
                <a:solidFill>
                  <a:srgbClr val="002060"/>
                </a:solidFill>
                <a:latin typeface="Cambria" panose="02040503050406030204" pitchFamily="18" charset="0"/>
                <a:ea typeface="Cambria" panose="02040503050406030204" pitchFamily="18" charset="0"/>
              </a:rPr>
              <a:t>Specifies the vertical position of the window’s top-left corner (in pixels) from the top edge of the screen.</a:t>
            </a:r>
          </a:p>
          <a:p>
            <a:pPr marL="338682" indent="-338682" algn="just">
              <a:buFont typeface="Arial" panose="020B0604020202020204" pitchFamily="34" charset="0"/>
              <a:buChar char="•"/>
            </a:pPr>
            <a:endParaRPr lang="en-US" sz="1778" dirty="0">
              <a:solidFill>
                <a:srgbClr val="002060"/>
              </a:solidFill>
              <a:latin typeface="Cambria" panose="02040503050406030204" pitchFamily="18" charset="0"/>
              <a:ea typeface="Cambria" panose="02040503050406030204" pitchFamily="18" charset="0"/>
            </a:endParaRPr>
          </a:p>
          <a:p>
            <a:pPr marL="338682" indent="-338682" algn="just">
              <a:buFont typeface="Arial" panose="020B0604020202020204" pitchFamily="34" charset="0"/>
              <a:buChar char="•"/>
            </a:pPr>
            <a:r>
              <a:rPr lang="en-US" sz="1778" dirty="0">
                <a:solidFill>
                  <a:srgbClr val="002060"/>
                </a:solidFill>
                <a:latin typeface="Cambria" panose="02040503050406030204" pitchFamily="18" charset="0"/>
                <a:ea typeface="Cambria" panose="02040503050406030204" pitchFamily="18" charset="0"/>
              </a:rPr>
              <a:t>This means the window will appear 100 pixels from the left and 100 pixels from the top when it is created.</a:t>
            </a:r>
          </a:p>
          <a:p>
            <a:pPr marL="338682" indent="-338682" algn="just">
              <a:buFont typeface="Arial" panose="020B0604020202020204" pitchFamily="34" charset="0"/>
              <a:buChar char="•"/>
            </a:pPr>
            <a:endParaRPr lang="en-US" sz="1778" dirty="0">
              <a:solidFill>
                <a:srgbClr val="002060"/>
              </a:solidFill>
              <a:latin typeface="Cambria" panose="02040503050406030204" pitchFamily="18" charset="0"/>
              <a:ea typeface="Cambria" panose="02040503050406030204" pitchFamily="18" charset="0"/>
            </a:endParaRPr>
          </a:p>
          <a:p>
            <a:pPr marL="338682" indent="-338682" algn="just">
              <a:buFont typeface="Arial" panose="020B0604020202020204" pitchFamily="34" charset="0"/>
              <a:buChar char="•"/>
            </a:pPr>
            <a:r>
              <a:rPr lang="en-US" sz="1778" b="1" dirty="0">
                <a:solidFill>
                  <a:srgbClr val="002060"/>
                </a:solidFill>
                <a:latin typeface="Cambria" panose="02040503050406030204" pitchFamily="18" charset="0"/>
                <a:ea typeface="Cambria" panose="02040503050406030204" pitchFamily="18" charset="0"/>
              </a:rPr>
              <a:t>The (0,0) coordinate is at the top-left corner of the screen.</a:t>
            </a:r>
          </a:p>
        </p:txBody>
      </p:sp>
    </p:spTree>
    <p:extLst>
      <p:ext uri="{BB962C8B-B14F-4D97-AF65-F5344CB8AC3E}">
        <p14:creationId xmlns:p14="http://schemas.microsoft.com/office/powerpoint/2010/main" val="2646163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21</a:t>
            </a:r>
          </a:p>
        </p:txBody>
      </p:sp>
      <p:sp>
        <p:nvSpPr>
          <p:cNvPr id="17" name="Rounded Rectangle 16"/>
          <p:cNvSpPr/>
          <p:nvPr/>
        </p:nvSpPr>
        <p:spPr>
          <a:xfrm>
            <a:off x="3687703" y="1095963"/>
            <a:ext cx="4214519"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OpenGL Program </a:t>
            </a:r>
            <a:endParaRPr lang="en-US" sz="2370" dirty="0"/>
          </a:p>
        </p:txBody>
      </p:sp>
      <p:sp>
        <p:nvSpPr>
          <p:cNvPr id="5" name="Rectangle 4"/>
          <p:cNvSpPr/>
          <p:nvPr/>
        </p:nvSpPr>
        <p:spPr>
          <a:xfrm>
            <a:off x="1193397" y="1698038"/>
            <a:ext cx="10772825" cy="2523007"/>
          </a:xfrm>
          <a:prstGeom prst="rect">
            <a:avLst/>
          </a:prstGeom>
        </p:spPr>
        <p:txBody>
          <a:bodyPr wrap="square">
            <a:spAutoFit/>
          </a:bodyPr>
          <a:lstStyle/>
          <a:p>
            <a:r>
              <a:rPr lang="en-US" sz="1975" b="1" dirty="0" err="1">
                <a:solidFill>
                  <a:srgbClr val="C00000"/>
                </a:solidFill>
                <a:latin typeface="Cambria" panose="02040503050406030204" pitchFamily="18" charset="0"/>
                <a:ea typeface="Calibri" panose="020F0502020204030204" pitchFamily="34" charset="0"/>
                <a:cs typeface="Times New Roman" panose="02020603050405020304" pitchFamily="18" charset="0"/>
              </a:rPr>
              <a:t>glutCreateWindow</a:t>
            </a:r>
            <a:r>
              <a:rPr lang="en-US" sz="1975"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a:t>
            </a:r>
            <a:r>
              <a:rPr lang="en-US" sz="1975" b="1" dirty="0" err="1">
                <a:solidFill>
                  <a:srgbClr val="C00000"/>
                </a:solidFill>
                <a:latin typeface="Cambria" panose="02040503050406030204" pitchFamily="18" charset="0"/>
                <a:ea typeface="Calibri" panose="020F0502020204030204" pitchFamily="34" charset="0"/>
                <a:cs typeface="Times New Roman" panose="02020603050405020304" pitchFamily="18" charset="0"/>
              </a:rPr>
              <a:t>const</a:t>
            </a:r>
            <a:r>
              <a:rPr lang="en-US" sz="1975"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 char *title);</a:t>
            </a:r>
          </a:p>
          <a:p>
            <a:endParaRPr lang="en-US" sz="1975" b="1" dirty="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r>
              <a:rPr lang="en-US" sz="1975" b="1" dirty="0" err="1">
                <a:solidFill>
                  <a:srgbClr val="C00000"/>
                </a:solidFill>
                <a:latin typeface="Cambria" panose="02040503050406030204" pitchFamily="18" charset="0"/>
                <a:ea typeface="Calibri" panose="020F0502020204030204" pitchFamily="34" charset="0"/>
                <a:cs typeface="Times New Roman" panose="02020603050405020304" pitchFamily="18" charset="0"/>
              </a:rPr>
              <a:t>Eg</a:t>
            </a:r>
            <a:r>
              <a:rPr lang="en-US" sz="1975"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 </a:t>
            </a:r>
            <a:r>
              <a:rPr lang="en-US" sz="1975" b="1" dirty="0" err="1">
                <a:solidFill>
                  <a:srgbClr val="C00000"/>
                </a:solidFill>
                <a:latin typeface="Cambria" panose="02040503050406030204" pitchFamily="18" charset="0"/>
                <a:ea typeface="Calibri" panose="020F0502020204030204" pitchFamily="34" charset="0"/>
                <a:cs typeface="Times New Roman" panose="02020603050405020304" pitchFamily="18" charset="0"/>
              </a:rPr>
              <a:t>glutCreateWindow</a:t>
            </a:r>
            <a:r>
              <a:rPr lang="en-US" sz="1975"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("A basic open GL window");</a:t>
            </a:r>
          </a:p>
          <a:p>
            <a:endParaRPr lang="en-US" sz="1975" b="1" dirty="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pPr marL="338682" indent="-338682" algn="just">
              <a:buFont typeface="Arial" panose="020B0604020202020204" pitchFamily="34" charset="0"/>
              <a:buChar char="•"/>
            </a:pPr>
            <a:r>
              <a:rPr lang="en-US" sz="1975" dirty="0">
                <a:solidFill>
                  <a:srgbClr val="002060"/>
                </a:solidFill>
                <a:latin typeface="Cambria" panose="02040503050406030204" pitchFamily="18" charset="0"/>
                <a:ea typeface="Cambria" panose="02040503050406030204" pitchFamily="18" charset="0"/>
              </a:rPr>
              <a:t>It is a GLUT (OpenGL Utility Toolkit) function that creates a new window for OpenGL rendering.</a:t>
            </a:r>
          </a:p>
          <a:p>
            <a:pPr marL="338682" indent="-338682" algn="just">
              <a:buFont typeface="Arial" panose="020B0604020202020204" pitchFamily="34" charset="0"/>
              <a:buChar char="•"/>
            </a:pPr>
            <a:endParaRPr lang="en-US" sz="1975" dirty="0">
              <a:solidFill>
                <a:srgbClr val="002060"/>
              </a:solidFill>
              <a:latin typeface="Cambria" panose="02040503050406030204" pitchFamily="18" charset="0"/>
              <a:ea typeface="Cambria" panose="02040503050406030204" pitchFamily="18" charset="0"/>
            </a:endParaRPr>
          </a:p>
          <a:p>
            <a:pPr marL="338682" indent="-338682" algn="just">
              <a:buFont typeface="Arial" panose="020B0604020202020204" pitchFamily="34" charset="0"/>
              <a:buChar char="•"/>
            </a:pPr>
            <a:r>
              <a:rPr lang="en-US" sz="1975" b="1" dirty="0" err="1">
                <a:solidFill>
                  <a:srgbClr val="002060"/>
                </a:solidFill>
                <a:latin typeface="Cambria" panose="02040503050406030204" pitchFamily="18" charset="0"/>
                <a:ea typeface="Cambria" panose="02040503050406030204" pitchFamily="18" charset="0"/>
              </a:rPr>
              <a:t>const</a:t>
            </a:r>
            <a:r>
              <a:rPr lang="en-US" sz="1975" b="1" dirty="0">
                <a:solidFill>
                  <a:srgbClr val="002060"/>
                </a:solidFill>
                <a:latin typeface="Cambria" panose="02040503050406030204" pitchFamily="18" charset="0"/>
                <a:ea typeface="Cambria" panose="02040503050406030204" pitchFamily="18" charset="0"/>
              </a:rPr>
              <a:t> char *title: </a:t>
            </a:r>
            <a:r>
              <a:rPr lang="en-US" sz="1975" dirty="0">
                <a:solidFill>
                  <a:srgbClr val="002060"/>
                </a:solidFill>
                <a:latin typeface="Cambria" panose="02040503050406030204" pitchFamily="18" charset="0"/>
                <a:ea typeface="Cambria" panose="02040503050406030204" pitchFamily="18" charset="0"/>
              </a:rPr>
              <a:t>This is a string that sets the title of the window (appears in the window's title bar)</a:t>
            </a:r>
          </a:p>
        </p:txBody>
      </p:sp>
    </p:spTree>
    <p:extLst>
      <p:ext uri="{BB962C8B-B14F-4D97-AF65-F5344CB8AC3E}">
        <p14:creationId xmlns:p14="http://schemas.microsoft.com/office/powerpoint/2010/main" val="4056377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22</a:t>
            </a:r>
          </a:p>
        </p:txBody>
      </p:sp>
      <p:sp>
        <p:nvSpPr>
          <p:cNvPr id="17" name="Rounded Rectangle 16"/>
          <p:cNvSpPr/>
          <p:nvPr/>
        </p:nvSpPr>
        <p:spPr>
          <a:xfrm>
            <a:off x="3687703" y="1095963"/>
            <a:ext cx="4214519"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OpenGL Program </a:t>
            </a:r>
            <a:endParaRPr lang="en-US" sz="2370" dirty="0"/>
          </a:p>
        </p:txBody>
      </p:sp>
      <p:sp>
        <p:nvSpPr>
          <p:cNvPr id="5" name="Rectangle 4"/>
          <p:cNvSpPr/>
          <p:nvPr/>
        </p:nvSpPr>
        <p:spPr>
          <a:xfrm>
            <a:off x="1193397" y="1698037"/>
            <a:ext cx="10772825" cy="3738916"/>
          </a:xfrm>
          <a:prstGeom prst="rect">
            <a:avLst/>
          </a:prstGeom>
        </p:spPr>
        <p:txBody>
          <a:bodyPr wrap="square">
            <a:spAutoFit/>
          </a:bodyPr>
          <a:lstStyle/>
          <a:p>
            <a:r>
              <a:rPr lang="en-US" sz="1975" b="1" dirty="0" err="1">
                <a:solidFill>
                  <a:srgbClr val="C00000"/>
                </a:solidFill>
                <a:latin typeface="Cambria" panose="02040503050406030204" pitchFamily="18" charset="0"/>
                <a:ea typeface="Calibri" panose="020F0502020204030204" pitchFamily="34" charset="0"/>
                <a:cs typeface="Times New Roman" panose="02020603050405020304" pitchFamily="18" charset="0"/>
              </a:rPr>
              <a:t>glutDisplayFunc</a:t>
            </a:r>
            <a:r>
              <a:rPr lang="en-US" sz="1975"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(display);</a:t>
            </a:r>
          </a:p>
          <a:p>
            <a:pPr marL="338682" indent="-338682" algn="just">
              <a:buFont typeface="Arial" panose="020B0604020202020204" pitchFamily="34" charset="0"/>
              <a:buChar char="•"/>
            </a:pPr>
            <a:endParaRPr lang="en-US" sz="1975" dirty="0">
              <a:solidFill>
                <a:srgbClr val="002060"/>
              </a:solidFill>
              <a:latin typeface="Cambria" panose="02040503050406030204" pitchFamily="18" charset="0"/>
              <a:ea typeface="Cambria" panose="02040503050406030204" pitchFamily="18" charset="0"/>
            </a:endParaRPr>
          </a:p>
          <a:p>
            <a:pPr marL="338682" indent="-338682" algn="just">
              <a:buFont typeface="Arial" panose="020B0604020202020204" pitchFamily="34" charset="0"/>
              <a:buChar char="•"/>
            </a:pPr>
            <a:r>
              <a:rPr lang="en-US" sz="1975" dirty="0">
                <a:solidFill>
                  <a:srgbClr val="002060"/>
                </a:solidFill>
                <a:latin typeface="Cambria" panose="02040503050406030204" pitchFamily="18" charset="0"/>
                <a:ea typeface="Cambria" panose="02040503050406030204" pitchFamily="18" charset="0"/>
              </a:rPr>
              <a:t>It is a GLUT (OpenGL Utility Toolkit) function that sets the display callback function for rendering.</a:t>
            </a:r>
          </a:p>
          <a:p>
            <a:pPr marL="338682" indent="-338682" algn="just">
              <a:buFont typeface="Arial" panose="020B0604020202020204" pitchFamily="34" charset="0"/>
              <a:buChar char="•"/>
            </a:pPr>
            <a:endParaRPr lang="en-US" sz="1975" dirty="0">
              <a:solidFill>
                <a:srgbClr val="002060"/>
              </a:solidFill>
              <a:latin typeface="Cambria" panose="02040503050406030204" pitchFamily="18" charset="0"/>
              <a:ea typeface="Cambria" panose="02040503050406030204" pitchFamily="18" charset="0"/>
            </a:endParaRPr>
          </a:p>
          <a:p>
            <a:pPr marL="338682" indent="-338682" algn="just">
              <a:buFont typeface="Arial" panose="020B0604020202020204" pitchFamily="34" charset="0"/>
              <a:buChar char="•"/>
            </a:pPr>
            <a:r>
              <a:rPr lang="en-US" sz="1975" b="1" dirty="0">
                <a:solidFill>
                  <a:srgbClr val="002060"/>
                </a:solidFill>
                <a:latin typeface="Cambria" panose="02040503050406030204" pitchFamily="18" charset="0"/>
                <a:ea typeface="Cambria" panose="02040503050406030204" pitchFamily="18" charset="0"/>
              </a:rPr>
              <a:t>Argument (display):</a:t>
            </a:r>
            <a:r>
              <a:rPr lang="en-US" sz="1975" dirty="0">
                <a:solidFill>
                  <a:srgbClr val="002060"/>
                </a:solidFill>
                <a:latin typeface="Cambria" panose="02040503050406030204" pitchFamily="18" charset="0"/>
                <a:ea typeface="Cambria" panose="02040503050406030204" pitchFamily="18" charset="0"/>
              </a:rPr>
              <a:t> This is a function pointer to the display function that handles drawing on the window.</a:t>
            </a:r>
          </a:p>
          <a:p>
            <a:pPr marL="338682" indent="-338682" algn="just">
              <a:buFont typeface="Arial" panose="020B0604020202020204" pitchFamily="34" charset="0"/>
              <a:buChar char="•"/>
            </a:pPr>
            <a:endParaRPr lang="en-US" sz="1975" dirty="0">
              <a:solidFill>
                <a:srgbClr val="002060"/>
              </a:solidFill>
              <a:latin typeface="Cambria" panose="02040503050406030204" pitchFamily="18" charset="0"/>
              <a:ea typeface="Cambria" panose="02040503050406030204" pitchFamily="18" charset="0"/>
            </a:endParaRPr>
          </a:p>
          <a:p>
            <a:pPr marL="338682" indent="-338682" algn="just">
              <a:buFont typeface="Arial" panose="020B0604020202020204" pitchFamily="34" charset="0"/>
              <a:buChar char="•"/>
            </a:pPr>
            <a:r>
              <a:rPr lang="en-US" sz="1975" dirty="0">
                <a:solidFill>
                  <a:srgbClr val="002060"/>
                </a:solidFill>
                <a:latin typeface="Cambria" panose="02040503050406030204" pitchFamily="18" charset="0"/>
                <a:ea typeface="Cambria" panose="02040503050406030204" pitchFamily="18" charset="0"/>
              </a:rPr>
              <a:t>The function must return void and take no parameters (void display(void)).</a:t>
            </a:r>
          </a:p>
          <a:p>
            <a:pPr marL="338682" indent="-338682" algn="just">
              <a:buFont typeface="Arial" panose="020B0604020202020204" pitchFamily="34" charset="0"/>
              <a:buChar char="•"/>
            </a:pPr>
            <a:endParaRPr lang="en-US" sz="1975" dirty="0">
              <a:solidFill>
                <a:srgbClr val="002060"/>
              </a:solidFill>
              <a:latin typeface="Cambria" panose="02040503050406030204" pitchFamily="18" charset="0"/>
              <a:ea typeface="Cambria" panose="02040503050406030204" pitchFamily="18" charset="0"/>
            </a:endParaRPr>
          </a:p>
          <a:p>
            <a:pPr marL="338682" indent="-338682" algn="just">
              <a:buFont typeface="Arial" panose="020B0604020202020204" pitchFamily="34" charset="0"/>
              <a:buChar char="•"/>
            </a:pPr>
            <a:r>
              <a:rPr lang="en-US" sz="1975" dirty="0">
                <a:solidFill>
                  <a:srgbClr val="002060"/>
                </a:solidFill>
                <a:latin typeface="Cambria" panose="02040503050406030204" pitchFamily="18" charset="0"/>
                <a:ea typeface="Cambria" panose="02040503050406030204" pitchFamily="18" charset="0"/>
              </a:rPr>
              <a:t>When GLUT detects that the window needs to be redrawn, it will call the function display() automatically.</a:t>
            </a:r>
          </a:p>
        </p:txBody>
      </p:sp>
    </p:spTree>
    <p:extLst>
      <p:ext uri="{BB962C8B-B14F-4D97-AF65-F5344CB8AC3E}">
        <p14:creationId xmlns:p14="http://schemas.microsoft.com/office/powerpoint/2010/main" val="3619641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23</a:t>
            </a:r>
          </a:p>
        </p:txBody>
      </p:sp>
      <p:sp>
        <p:nvSpPr>
          <p:cNvPr id="17" name="Rounded Rectangle 16"/>
          <p:cNvSpPr/>
          <p:nvPr/>
        </p:nvSpPr>
        <p:spPr>
          <a:xfrm>
            <a:off x="3687703" y="1095963"/>
            <a:ext cx="4214519"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OpenGL Program </a:t>
            </a:r>
            <a:endParaRPr lang="en-US" sz="2370" dirty="0"/>
          </a:p>
        </p:txBody>
      </p:sp>
      <p:sp>
        <p:nvSpPr>
          <p:cNvPr id="5" name="Rectangle 4"/>
          <p:cNvSpPr/>
          <p:nvPr/>
        </p:nvSpPr>
        <p:spPr>
          <a:xfrm>
            <a:off x="1193397" y="1698037"/>
            <a:ext cx="10772825" cy="3738916"/>
          </a:xfrm>
          <a:prstGeom prst="rect">
            <a:avLst/>
          </a:prstGeom>
        </p:spPr>
        <p:txBody>
          <a:bodyPr wrap="square">
            <a:spAutoFit/>
          </a:bodyPr>
          <a:lstStyle/>
          <a:p>
            <a:r>
              <a:rPr lang="en-US" sz="1975" b="1" dirty="0" err="1">
                <a:solidFill>
                  <a:srgbClr val="C00000"/>
                </a:solidFill>
                <a:latin typeface="Cambria" panose="02040503050406030204" pitchFamily="18" charset="0"/>
                <a:ea typeface="Calibri" panose="020F0502020204030204" pitchFamily="34" charset="0"/>
                <a:cs typeface="Times New Roman" panose="02020603050405020304" pitchFamily="18" charset="0"/>
              </a:rPr>
              <a:t>glutMainLoop</a:t>
            </a:r>
            <a:r>
              <a:rPr lang="en-US" sz="1975"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a:t>
            </a:r>
          </a:p>
          <a:p>
            <a:pPr marL="338682" indent="-338682" algn="just">
              <a:buFont typeface="Arial" panose="020B0604020202020204" pitchFamily="34" charset="0"/>
              <a:buChar char="•"/>
            </a:pPr>
            <a:endParaRPr lang="en-US" sz="1975" dirty="0">
              <a:solidFill>
                <a:srgbClr val="002060"/>
              </a:solidFill>
              <a:latin typeface="Cambria" panose="02040503050406030204" pitchFamily="18" charset="0"/>
              <a:ea typeface="Cambria" panose="02040503050406030204" pitchFamily="18" charset="0"/>
            </a:endParaRPr>
          </a:p>
          <a:p>
            <a:pPr marL="338682" indent="-338682" algn="just">
              <a:buFont typeface="Arial" panose="020B0604020202020204" pitchFamily="34" charset="0"/>
              <a:buChar char="•"/>
            </a:pPr>
            <a:r>
              <a:rPr lang="en-US" sz="1975" dirty="0">
                <a:solidFill>
                  <a:srgbClr val="002060"/>
                </a:solidFill>
                <a:latin typeface="Cambria" panose="02040503050406030204" pitchFamily="18" charset="0"/>
                <a:ea typeface="Cambria" panose="02040503050406030204" pitchFamily="18" charset="0"/>
              </a:rPr>
              <a:t>It is a GLUT (OpenGL Utility Toolkit) function that enters the event-processing loop.</a:t>
            </a:r>
          </a:p>
          <a:p>
            <a:pPr marL="338682" indent="-338682" algn="just">
              <a:buFont typeface="Arial" panose="020B0604020202020204" pitchFamily="34" charset="0"/>
              <a:buChar char="•"/>
            </a:pPr>
            <a:endParaRPr lang="en-US" sz="1975" dirty="0">
              <a:solidFill>
                <a:srgbClr val="002060"/>
              </a:solidFill>
              <a:latin typeface="Cambria" panose="02040503050406030204" pitchFamily="18" charset="0"/>
              <a:ea typeface="Cambria" panose="02040503050406030204" pitchFamily="18" charset="0"/>
            </a:endParaRPr>
          </a:p>
          <a:p>
            <a:pPr marL="338682" indent="-338682" algn="just">
              <a:buFont typeface="Arial" panose="020B0604020202020204" pitchFamily="34" charset="0"/>
              <a:buChar char="•"/>
            </a:pPr>
            <a:r>
              <a:rPr lang="en-US" sz="1975" b="1" dirty="0">
                <a:solidFill>
                  <a:srgbClr val="002060"/>
                </a:solidFill>
                <a:latin typeface="Cambria" panose="02040503050406030204" pitchFamily="18" charset="0"/>
                <a:ea typeface="Cambria" panose="02040503050406030204" pitchFamily="18" charset="0"/>
              </a:rPr>
              <a:t>No arguments </a:t>
            </a:r>
            <a:r>
              <a:rPr lang="en-US" sz="1975" dirty="0">
                <a:solidFill>
                  <a:srgbClr val="002060"/>
                </a:solidFill>
                <a:latin typeface="Cambria" panose="02040503050406030204" pitchFamily="18" charset="0"/>
                <a:ea typeface="Cambria" panose="02040503050406030204" pitchFamily="18" charset="0"/>
              </a:rPr>
              <a:t>(it does not take any parameters).</a:t>
            </a:r>
          </a:p>
          <a:p>
            <a:pPr marL="338682" indent="-338682" algn="just">
              <a:buFont typeface="Arial" panose="020B0604020202020204" pitchFamily="34" charset="0"/>
              <a:buChar char="•"/>
            </a:pPr>
            <a:endParaRPr lang="en-US" sz="1975" b="1" dirty="0">
              <a:solidFill>
                <a:srgbClr val="002060"/>
              </a:solidFill>
              <a:latin typeface="Cambria" panose="02040503050406030204" pitchFamily="18" charset="0"/>
              <a:ea typeface="Cambria" panose="02040503050406030204" pitchFamily="18" charset="0"/>
            </a:endParaRPr>
          </a:p>
          <a:p>
            <a:pPr marL="338682" indent="-338682" algn="just">
              <a:buFont typeface="Arial" panose="020B0604020202020204" pitchFamily="34" charset="0"/>
              <a:buChar char="•"/>
            </a:pPr>
            <a:r>
              <a:rPr lang="en-US" sz="1975" dirty="0">
                <a:solidFill>
                  <a:srgbClr val="002060"/>
                </a:solidFill>
                <a:latin typeface="Cambria" panose="02040503050406030204" pitchFamily="18" charset="0"/>
                <a:ea typeface="Cambria" panose="02040503050406030204" pitchFamily="18" charset="0"/>
              </a:rPr>
              <a:t>This function enters an infinite loop, handling all user inputs, window events, and rendering.</a:t>
            </a:r>
          </a:p>
          <a:p>
            <a:pPr marL="338682" indent="-338682" algn="just">
              <a:buFont typeface="Arial" panose="020B0604020202020204" pitchFamily="34" charset="0"/>
              <a:buChar char="•"/>
            </a:pPr>
            <a:endParaRPr lang="en-US" sz="1975" dirty="0">
              <a:solidFill>
                <a:srgbClr val="002060"/>
              </a:solidFill>
              <a:latin typeface="Cambria" panose="02040503050406030204" pitchFamily="18" charset="0"/>
              <a:ea typeface="Cambria" panose="02040503050406030204" pitchFamily="18" charset="0"/>
            </a:endParaRPr>
          </a:p>
          <a:p>
            <a:pPr marL="338682" indent="-338682" algn="just">
              <a:buFont typeface="Arial" panose="020B0604020202020204" pitchFamily="34" charset="0"/>
              <a:buChar char="•"/>
            </a:pPr>
            <a:r>
              <a:rPr lang="en-US" sz="1975" dirty="0">
                <a:solidFill>
                  <a:srgbClr val="002060"/>
                </a:solidFill>
                <a:latin typeface="Cambria" panose="02040503050406030204" pitchFamily="18" charset="0"/>
                <a:ea typeface="Cambria" panose="02040503050406030204" pitchFamily="18" charset="0"/>
              </a:rPr>
              <a:t>Once called, it never returns until the program exits. </a:t>
            </a:r>
          </a:p>
          <a:p>
            <a:pPr marL="338682" indent="-338682" algn="just">
              <a:buFont typeface="Arial" panose="020B0604020202020204" pitchFamily="34" charset="0"/>
              <a:buChar char="•"/>
            </a:pPr>
            <a:endParaRPr lang="en-US" sz="1975" dirty="0">
              <a:solidFill>
                <a:srgbClr val="002060"/>
              </a:solidFill>
              <a:latin typeface="Cambria" panose="02040503050406030204" pitchFamily="18" charset="0"/>
              <a:ea typeface="Cambria" panose="02040503050406030204" pitchFamily="18" charset="0"/>
            </a:endParaRPr>
          </a:p>
          <a:p>
            <a:pPr marL="338682" indent="-338682" algn="just">
              <a:buFont typeface="Arial" panose="020B0604020202020204" pitchFamily="34" charset="0"/>
              <a:buChar char="•"/>
            </a:pPr>
            <a:r>
              <a:rPr lang="en-US" sz="1975" dirty="0">
                <a:solidFill>
                  <a:srgbClr val="002060"/>
                </a:solidFill>
                <a:latin typeface="Cambria" panose="02040503050406030204" pitchFamily="18" charset="0"/>
                <a:ea typeface="Cambria" panose="02040503050406030204" pitchFamily="18" charset="0"/>
              </a:rPr>
              <a:t>All registered callback functions (such as </a:t>
            </a:r>
            <a:r>
              <a:rPr lang="en-US" sz="1975" dirty="0" err="1">
                <a:solidFill>
                  <a:srgbClr val="002060"/>
                </a:solidFill>
                <a:latin typeface="Cambria" panose="02040503050406030204" pitchFamily="18" charset="0"/>
                <a:ea typeface="Cambria" panose="02040503050406030204" pitchFamily="18" charset="0"/>
              </a:rPr>
              <a:t>glutDisplayFunc</a:t>
            </a:r>
            <a:r>
              <a:rPr lang="en-US" sz="1975" dirty="0">
                <a:solidFill>
                  <a:srgbClr val="002060"/>
                </a:solidFill>
                <a:latin typeface="Cambria" panose="02040503050406030204" pitchFamily="18" charset="0"/>
                <a:ea typeface="Cambria" panose="02040503050406030204" pitchFamily="18" charset="0"/>
              </a:rPr>
              <a:t>(), </a:t>
            </a:r>
            <a:r>
              <a:rPr lang="en-US" sz="1975" dirty="0" err="1">
                <a:solidFill>
                  <a:srgbClr val="002060"/>
                </a:solidFill>
                <a:latin typeface="Cambria" panose="02040503050406030204" pitchFamily="18" charset="0"/>
                <a:ea typeface="Cambria" panose="02040503050406030204" pitchFamily="18" charset="0"/>
              </a:rPr>
              <a:t>glutKeyboardFunc</a:t>
            </a:r>
            <a:r>
              <a:rPr lang="en-US" sz="1975" dirty="0">
                <a:solidFill>
                  <a:srgbClr val="002060"/>
                </a:solidFill>
                <a:latin typeface="Cambria" panose="02040503050406030204" pitchFamily="18" charset="0"/>
                <a:ea typeface="Cambria" panose="02040503050406030204" pitchFamily="18" charset="0"/>
              </a:rPr>
              <a:t>(), etc.) will be executed based on events like redraws, key presses, mouse clicks, etc..</a:t>
            </a:r>
          </a:p>
        </p:txBody>
      </p:sp>
    </p:spTree>
    <p:extLst>
      <p:ext uri="{BB962C8B-B14F-4D97-AF65-F5344CB8AC3E}">
        <p14:creationId xmlns:p14="http://schemas.microsoft.com/office/powerpoint/2010/main" val="3613696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24</a:t>
            </a:r>
          </a:p>
        </p:txBody>
      </p:sp>
      <p:sp>
        <p:nvSpPr>
          <p:cNvPr id="17" name="Rounded Rectangle 16"/>
          <p:cNvSpPr/>
          <p:nvPr/>
        </p:nvSpPr>
        <p:spPr>
          <a:xfrm>
            <a:off x="3687703" y="1095963"/>
            <a:ext cx="4214519"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OpenGL Program </a:t>
            </a:r>
            <a:endParaRPr lang="en-US" sz="2370" dirty="0"/>
          </a:p>
        </p:txBody>
      </p:sp>
      <p:sp>
        <p:nvSpPr>
          <p:cNvPr id="5" name="Rectangle 4"/>
          <p:cNvSpPr/>
          <p:nvPr/>
        </p:nvSpPr>
        <p:spPr>
          <a:xfrm>
            <a:off x="1193397" y="1698038"/>
            <a:ext cx="10772825" cy="4164483"/>
          </a:xfrm>
          <a:prstGeom prst="rect">
            <a:avLst/>
          </a:prstGeom>
        </p:spPr>
        <p:txBody>
          <a:bodyPr wrap="square">
            <a:spAutoFit/>
          </a:bodyPr>
          <a:lstStyle/>
          <a:p>
            <a:r>
              <a:rPr lang="en-US" sz="1975"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return 0;</a:t>
            </a:r>
          </a:p>
          <a:p>
            <a:pPr marL="338682" indent="-338682" algn="just">
              <a:buFont typeface="Arial" panose="020B0604020202020204" pitchFamily="34" charset="0"/>
              <a:buChar char="•"/>
            </a:pPr>
            <a:endParaRPr lang="en-US" sz="1975" dirty="0">
              <a:solidFill>
                <a:srgbClr val="002060"/>
              </a:solidFill>
              <a:latin typeface="Cambria" panose="02040503050406030204" pitchFamily="18" charset="0"/>
              <a:ea typeface="Cambria" panose="02040503050406030204" pitchFamily="18" charset="0"/>
            </a:endParaRPr>
          </a:p>
          <a:p>
            <a:pPr marL="338682" indent="-338682" algn="just">
              <a:buFont typeface="Arial" panose="020B0604020202020204" pitchFamily="34" charset="0"/>
              <a:buChar char="•"/>
            </a:pPr>
            <a:r>
              <a:rPr lang="en-US" sz="1877" dirty="0">
                <a:solidFill>
                  <a:srgbClr val="002060"/>
                </a:solidFill>
                <a:latin typeface="Cambria" panose="02040503050406030204" pitchFamily="18" charset="0"/>
                <a:ea typeface="Cambria" panose="02040503050406030204" pitchFamily="18" charset="0"/>
              </a:rPr>
              <a:t>It is used in the main() function to indicate successful termination of a C++ program.</a:t>
            </a:r>
          </a:p>
          <a:p>
            <a:pPr marL="338682" indent="-338682" algn="just">
              <a:buFont typeface="Arial" panose="020B0604020202020204" pitchFamily="34" charset="0"/>
              <a:buChar char="•"/>
            </a:pPr>
            <a:endParaRPr lang="en-US" sz="1877" dirty="0">
              <a:solidFill>
                <a:srgbClr val="002060"/>
              </a:solidFill>
              <a:latin typeface="Cambria" panose="02040503050406030204" pitchFamily="18" charset="0"/>
              <a:ea typeface="Cambria" panose="02040503050406030204" pitchFamily="18" charset="0"/>
            </a:endParaRPr>
          </a:p>
          <a:p>
            <a:pPr marL="338682" indent="-338682" algn="just">
              <a:buFont typeface="Arial" panose="020B0604020202020204" pitchFamily="34" charset="0"/>
              <a:buChar char="•"/>
            </a:pPr>
            <a:r>
              <a:rPr lang="en-US" sz="1877" b="1" dirty="0">
                <a:solidFill>
                  <a:srgbClr val="002060"/>
                </a:solidFill>
                <a:latin typeface="Cambria" panose="02040503050406030204" pitchFamily="18" charset="0"/>
                <a:ea typeface="Cambria" panose="02040503050406030204" pitchFamily="18" charset="0"/>
              </a:rPr>
              <a:t>0</a:t>
            </a:r>
            <a:r>
              <a:rPr lang="en-US" sz="1877" dirty="0">
                <a:solidFill>
                  <a:srgbClr val="002060"/>
                </a:solidFill>
                <a:latin typeface="Cambria" panose="02040503050406030204" pitchFamily="18" charset="0"/>
                <a:ea typeface="Cambria" panose="02040503050406030204" pitchFamily="18" charset="0"/>
              </a:rPr>
              <a:t> is a status code that signals successful execution to the operating system.</a:t>
            </a:r>
          </a:p>
          <a:p>
            <a:pPr marL="338682" indent="-338682" algn="just">
              <a:buFont typeface="Arial" panose="020B0604020202020204" pitchFamily="34" charset="0"/>
              <a:buChar char="•"/>
            </a:pPr>
            <a:endParaRPr lang="en-US" sz="1877" dirty="0">
              <a:solidFill>
                <a:srgbClr val="002060"/>
              </a:solidFill>
              <a:latin typeface="Cambria" panose="02040503050406030204" pitchFamily="18" charset="0"/>
              <a:ea typeface="Cambria" panose="02040503050406030204" pitchFamily="18" charset="0"/>
            </a:endParaRPr>
          </a:p>
          <a:p>
            <a:pPr marL="338682" indent="-338682" algn="just">
              <a:buFont typeface="Arial" panose="020B0604020202020204" pitchFamily="34" charset="0"/>
              <a:buChar char="•"/>
            </a:pPr>
            <a:r>
              <a:rPr lang="en-US" sz="1877" dirty="0">
                <a:solidFill>
                  <a:srgbClr val="002060"/>
                </a:solidFill>
                <a:latin typeface="Cambria" panose="02040503050406030204" pitchFamily="18" charset="0"/>
                <a:ea typeface="Cambria" panose="02040503050406030204" pitchFamily="18" charset="0"/>
              </a:rPr>
              <a:t>The return statement exits the function and returns control to the caller (usually the OS).</a:t>
            </a:r>
          </a:p>
          <a:p>
            <a:pPr marL="338682" indent="-338682" algn="just">
              <a:buFont typeface="Arial" panose="020B0604020202020204" pitchFamily="34" charset="0"/>
              <a:buChar char="•"/>
            </a:pPr>
            <a:endParaRPr lang="en-US" sz="1877" dirty="0">
              <a:solidFill>
                <a:srgbClr val="002060"/>
              </a:solidFill>
              <a:latin typeface="Cambria" panose="02040503050406030204" pitchFamily="18" charset="0"/>
              <a:ea typeface="Cambria" panose="02040503050406030204" pitchFamily="18" charset="0"/>
            </a:endParaRPr>
          </a:p>
          <a:p>
            <a:pPr marL="338682" indent="-338682" algn="just">
              <a:buFont typeface="Arial" panose="020B0604020202020204" pitchFamily="34" charset="0"/>
              <a:buChar char="•"/>
            </a:pPr>
            <a:r>
              <a:rPr lang="en-US" sz="1877" b="1" dirty="0">
                <a:solidFill>
                  <a:srgbClr val="002060"/>
                </a:solidFill>
                <a:latin typeface="Cambria" panose="02040503050406030204" pitchFamily="18" charset="0"/>
                <a:ea typeface="Cambria" panose="02040503050406030204" pitchFamily="18" charset="0"/>
              </a:rPr>
              <a:t>Returning 0</a:t>
            </a:r>
            <a:r>
              <a:rPr lang="en-US" sz="1877" dirty="0">
                <a:solidFill>
                  <a:srgbClr val="002060"/>
                </a:solidFill>
                <a:latin typeface="Cambria" panose="02040503050406030204" pitchFamily="18" charset="0"/>
                <a:ea typeface="Cambria" panose="02040503050406030204" pitchFamily="18" charset="0"/>
              </a:rPr>
              <a:t> → Indicates normal execution.</a:t>
            </a:r>
          </a:p>
          <a:p>
            <a:pPr marL="338682" indent="-338682" algn="just">
              <a:buFont typeface="Arial" panose="020B0604020202020204" pitchFamily="34" charset="0"/>
              <a:buChar char="•"/>
            </a:pPr>
            <a:endParaRPr lang="en-US" sz="1877" dirty="0">
              <a:solidFill>
                <a:srgbClr val="002060"/>
              </a:solidFill>
              <a:latin typeface="Cambria" panose="02040503050406030204" pitchFamily="18" charset="0"/>
              <a:ea typeface="Cambria" panose="02040503050406030204" pitchFamily="18" charset="0"/>
            </a:endParaRPr>
          </a:p>
          <a:p>
            <a:pPr marL="338682" indent="-338682" algn="just">
              <a:buFont typeface="Arial" panose="020B0604020202020204" pitchFamily="34" charset="0"/>
              <a:buChar char="•"/>
            </a:pPr>
            <a:r>
              <a:rPr lang="en-US" sz="1877" b="1" dirty="0">
                <a:solidFill>
                  <a:srgbClr val="002060"/>
                </a:solidFill>
                <a:latin typeface="Cambria" panose="02040503050406030204" pitchFamily="18" charset="0"/>
                <a:ea typeface="Cambria" panose="02040503050406030204" pitchFamily="18" charset="0"/>
              </a:rPr>
              <a:t>Returning non-zero </a:t>
            </a:r>
            <a:r>
              <a:rPr lang="en-US" sz="1877" dirty="0">
                <a:solidFill>
                  <a:srgbClr val="002060"/>
                </a:solidFill>
                <a:latin typeface="Cambria" panose="02040503050406030204" pitchFamily="18" charset="0"/>
                <a:ea typeface="Cambria" panose="02040503050406030204" pitchFamily="18" charset="0"/>
              </a:rPr>
              <a:t>(e.g., return 1;) → Signals an error.</a:t>
            </a:r>
          </a:p>
          <a:p>
            <a:pPr marL="338682" indent="-338682" algn="just">
              <a:buFont typeface="Arial" panose="020B0604020202020204" pitchFamily="34" charset="0"/>
              <a:buChar char="•"/>
            </a:pPr>
            <a:endParaRPr lang="en-US" sz="1877" dirty="0">
              <a:solidFill>
                <a:srgbClr val="002060"/>
              </a:solidFill>
              <a:latin typeface="Cambria" panose="02040503050406030204" pitchFamily="18" charset="0"/>
              <a:ea typeface="Cambria" panose="02040503050406030204" pitchFamily="18" charset="0"/>
            </a:endParaRPr>
          </a:p>
          <a:p>
            <a:pPr marL="338682" indent="-338682" algn="just">
              <a:buFont typeface="Arial" panose="020B0604020202020204" pitchFamily="34" charset="0"/>
              <a:buChar char="•"/>
            </a:pPr>
            <a:r>
              <a:rPr lang="en-US" sz="1877" i="1" dirty="0">
                <a:solidFill>
                  <a:srgbClr val="FF0000"/>
                </a:solidFill>
                <a:latin typeface="Cambria" panose="02040503050406030204" pitchFamily="18" charset="0"/>
                <a:ea typeface="Cambria" panose="02040503050406030204" pitchFamily="18" charset="0"/>
              </a:rPr>
              <a:t>Note: In a typical OpenGL GLUT program, return 0; is placed at the end of main(). However, due to </a:t>
            </a:r>
            <a:r>
              <a:rPr lang="en-US" sz="1877" i="1" dirty="0" err="1">
                <a:solidFill>
                  <a:srgbClr val="FF0000"/>
                </a:solidFill>
                <a:latin typeface="Cambria" panose="02040503050406030204" pitchFamily="18" charset="0"/>
                <a:ea typeface="Cambria" panose="02040503050406030204" pitchFamily="18" charset="0"/>
              </a:rPr>
              <a:t>glutMainLoop</a:t>
            </a:r>
            <a:r>
              <a:rPr lang="en-US" sz="1877" i="1" dirty="0">
                <a:solidFill>
                  <a:srgbClr val="FF0000"/>
                </a:solidFill>
                <a:latin typeface="Cambria" panose="02040503050406030204" pitchFamily="18" charset="0"/>
                <a:ea typeface="Cambria" panose="02040503050406030204" pitchFamily="18" charset="0"/>
              </a:rPr>
              <a:t>(); (which never returns), it is never reached unless the program is exited manually.</a:t>
            </a:r>
          </a:p>
        </p:txBody>
      </p:sp>
    </p:spTree>
    <p:extLst>
      <p:ext uri="{BB962C8B-B14F-4D97-AF65-F5344CB8AC3E}">
        <p14:creationId xmlns:p14="http://schemas.microsoft.com/office/powerpoint/2010/main" val="1532605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25</a:t>
            </a:r>
          </a:p>
        </p:txBody>
      </p:sp>
      <p:sp>
        <p:nvSpPr>
          <p:cNvPr id="17" name="Rounded Rectangle 16"/>
          <p:cNvSpPr/>
          <p:nvPr/>
        </p:nvSpPr>
        <p:spPr>
          <a:xfrm>
            <a:off x="3687703" y="1095963"/>
            <a:ext cx="4214519"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Sample OpenGL Program </a:t>
            </a:r>
            <a:endParaRPr lang="en-US" sz="2370" dirty="0"/>
          </a:p>
        </p:txBody>
      </p:sp>
      <p:sp>
        <p:nvSpPr>
          <p:cNvPr id="18" name="Subtitle 5">
            <a:extLst>
              <a:ext uri="{FF2B5EF4-FFF2-40B4-BE49-F238E27FC236}">
                <a16:creationId xmlns:a16="http://schemas.microsoft.com/office/drawing/2014/main" id="{09278663-6DFB-48C5-B58E-9F7560421BA7}"/>
              </a:ext>
            </a:extLst>
          </p:cNvPr>
          <p:cNvSpPr txBox="1">
            <a:spLocks/>
          </p:cNvSpPr>
          <p:nvPr/>
        </p:nvSpPr>
        <p:spPr>
          <a:xfrm>
            <a:off x="1053630" y="1622778"/>
            <a:ext cx="10772351" cy="752593"/>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r>
              <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Here's a simple OpenGL program written in C++ that creates a window and clears it to a specified color:</a:t>
            </a:r>
          </a:p>
        </p:txBody>
      </p:sp>
      <p:sp>
        <p:nvSpPr>
          <p:cNvPr id="5" name="Rectangle 4"/>
          <p:cNvSpPr/>
          <p:nvPr/>
        </p:nvSpPr>
        <p:spPr>
          <a:xfrm>
            <a:off x="1561629" y="2369665"/>
            <a:ext cx="10264351" cy="3994446"/>
          </a:xfrm>
          <a:prstGeom prst="rect">
            <a:avLst/>
          </a:prstGeom>
        </p:spPr>
        <p:txBody>
          <a:bodyPr wrap="square">
            <a:spAutoFit/>
          </a:bodyPr>
          <a:lstStyle/>
          <a:p>
            <a:pPr>
              <a:lnSpc>
                <a:spcPct val="107000"/>
              </a:lnSpc>
            </a:pPr>
            <a:r>
              <a:rPr lang="en-US" sz="158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#include &lt;</a:t>
            </a:r>
            <a:r>
              <a:rPr lang="en-US" sz="1580" b="1" dirty="0" err="1">
                <a:solidFill>
                  <a:srgbClr val="C00000"/>
                </a:solidFill>
                <a:latin typeface="Cambria" panose="02040503050406030204" pitchFamily="18" charset="0"/>
                <a:ea typeface="Calibri" panose="020F0502020204030204" pitchFamily="34" charset="0"/>
                <a:cs typeface="Times New Roman" panose="02020603050405020304" pitchFamily="18" charset="0"/>
              </a:rPr>
              <a:t>windows.h</a:t>
            </a:r>
            <a:r>
              <a:rPr lang="en-US" sz="158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&gt;</a:t>
            </a:r>
            <a:endParaRPr lang="en-US" sz="1580" b="1" dirty="0">
              <a:solidFill>
                <a:srgbClr val="C00000"/>
              </a:solidFill>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US" sz="158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#include &lt;GL/</a:t>
            </a:r>
            <a:r>
              <a:rPr lang="en-US" sz="1580" b="1" dirty="0" err="1">
                <a:solidFill>
                  <a:srgbClr val="C00000"/>
                </a:solidFill>
                <a:latin typeface="Cambria" panose="02040503050406030204" pitchFamily="18" charset="0"/>
                <a:ea typeface="Calibri" panose="020F0502020204030204" pitchFamily="34" charset="0"/>
                <a:cs typeface="Times New Roman" panose="02020603050405020304" pitchFamily="18" charset="0"/>
              </a:rPr>
              <a:t>glut.h</a:t>
            </a:r>
            <a:r>
              <a:rPr lang="en-US" sz="158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&gt;</a:t>
            </a:r>
            <a:endParaRPr lang="en-US" sz="1580" b="1" dirty="0">
              <a:solidFill>
                <a:srgbClr val="C00000"/>
              </a:solidFill>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US" sz="1580" b="1" dirty="0">
                <a:solidFill>
                  <a:srgbClr val="002060"/>
                </a:solidFill>
                <a:latin typeface="Cambria" panose="02040503050406030204" pitchFamily="18" charset="0"/>
                <a:ea typeface="Calibri" panose="020F0502020204030204" pitchFamily="34" charset="0"/>
                <a:cs typeface="Times New Roman" panose="02020603050405020304" pitchFamily="18" charset="0"/>
              </a:rPr>
              <a:t> </a:t>
            </a:r>
            <a:endParaRPr lang="en-US" sz="1580" b="1" dirty="0">
              <a:solidFill>
                <a:srgbClr val="002060"/>
              </a:solidFill>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US" sz="1580" b="1" dirty="0">
                <a:solidFill>
                  <a:srgbClr val="002060"/>
                </a:solidFill>
                <a:latin typeface="Cambria" panose="02040503050406030204" pitchFamily="18" charset="0"/>
                <a:ea typeface="Calibri" panose="020F0502020204030204" pitchFamily="34" charset="0"/>
                <a:cs typeface="Times New Roman" panose="02020603050405020304" pitchFamily="18" charset="0"/>
              </a:rPr>
              <a:t>// Function to initialize OpenGL</a:t>
            </a:r>
            <a:endParaRPr lang="en-US" sz="1580" b="1" dirty="0">
              <a:solidFill>
                <a:srgbClr val="002060"/>
              </a:solidFill>
              <a:latin typeface="Calibri" panose="020F0502020204030204" pitchFamily="34" charset="0"/>
              <a:ea typeface="Calibri" panose="020F0502020204030204" pitchFamily="34" charset="0"/>
              <a:cs typeface="Times New Roman" panose="02020603050405020304" pitchFamily="18" charset="0"/>
            </a:endParaRPr>
          </a:p>
          <a:p>
            <a:pPr indent="451576">
              <a:lnSpc>
                <a:spcPct val="107000"/>
              </a:lnSpc>
            </a:pPr>
            <a:r>
              <a:rPr lang="en-US" sz="158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void display (void) {</a:t>
            </a:r>
            <a:endParaRPr lang="en-US" sz="1580" b="1" dirty="0">
              <a:solidFill>
                <a:srgbClr val="C00000"/>
              </a:solidFill>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US" sz="158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    		</a:t>
            </a:r>
            <a:r>
              <a:rPr lang="en-US" sz="1580" b="1" dirty="0" err="1">
                <a:solidFill>
                  <a:srgbClr val="C00000"/>
                </a:solidFill>
                <a:latin typeface="Cambria" panose="02040503050406030204" pitchFamily="18" charset="0"/>
                <a:ea typeface="Calibri" panose="020F0502020204030204" pitchFamily="34" charset="0"/>
                <a:cs typeface="Times New Roman" panose="02020603050405020304" pitchFamily="18" charset="0"/>
              </a:rPr>
              <a:t>glClearColor</a:t>
            </a:r>
            <a:r>
              <a:rPr lang="en-US" sz="158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 (1.0,0.0,0.0,1.0); </a:t>
            </a:r>
            <a:r>
              <a:rPr lang="en-US" sz="1580" b="1" dirty="0">
                <a:solidFill>
                  <a:srgbClr val="002060"/>
                </a:solidFill>
                <a:latin typeface="Cambria" panose="02040503050406030204" pitchFamily="18" charset="0"/>
                <a:ea typeface="Calibri" panose="020F0502020204030204" pitchFamily="34" charset="0"/>
                <a:cs typeface="Times New Roman" panose="02020603050405020304" pitchFamily="18" charset="0"/>
              </a:rPr>
              <a:t>// Set clear color to red</a:t>
            </a:r>
            <a:endParaRPr lang="en-US" sz="1580" b="1" dirty="0">
              <a:solidFill>
                <a:srgbClr val="002060"/>
              </a:solidFill>
              <a:latin typeface="Calibri" panose="020F0502020204030204" pitchFamily="34" charset="0"/>
              <a:ea typeface="Calibri" panose="020F0502020204030204" pitchFamily="34" charset="0"/>
              <a:cs typeface="Times New Roman" panose="02020603050405020304" pitchFamily="18" charset="0"/>
            </a:endParaRPr>
          </a:p>
          <a:p>
            <a:pPr marL="903153" indent="451576">
              <a:lnSpc>
                <a:spcPct val="107000"/>
              </a:lnSpc>
            </a:pPr>
            <a:r>
              <a:rPr lang="en-US" sz="158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   }</a:t>
            </a:r>
            <a:endParaRPr lang="en-US" sz="1580" b="1" dirty="0">
              <a:solidFill>
                <a:srgbClr val="C00000"/>
              </a:solidFill>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US" sz="1580" b="1" dirty="0">
                <a:solidFill>
                  <a:srgbClr val="002060"/>
                </a:solidFill>
                <a:latin typeface="Cambria" panose="02040503050406030204" pitchFamily="18" charset="0"/>
                <a:ea typeface="Calibri" panose="020F0502020204030204" pitchFamily="34" charset="0"/>
                <a:cs typeface="Times New Roman" panose="02020603050405020304" pitchFamily="18" charset="0"/>
              </a:rPr>
              <a:t> // Function to display content</a:t>
            </a:r>
            <a:endParaRPr lang="en-US" sz="1580" b="1" dirty="0">
              <a:solidFill>
                <a:srgbClr val="002060"/>
              </a:solidFill>
              <a:latin typeface="Calibri" panose="020F0502020204030204" pitchFamily="34" charset="0"/>
              <a:ea typeface="Calibri" panose="020F0502020204030204" pitchFamily="34" charset="0"/>
              <a:cs typeface="Times New Roman" panose="02020603050405020304" pitchFamily="18" charset="0"/>
            </a:endParaRPr>
          </a:p>
          <a:p>
            <a:pPr indent="451576">
              <a:lnSpc>
                <a:spcPct val="107000"/>
              </a:lnSpc>
            </a:pPr>
            <a:r>
              <a:rPr lang="en-US" sz="158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void display() {</a:t>
            </a:r>
            <a:endParaRPr lang="en-US" sz="1580" b="1" dirty="0">
              <a:solidFill>
                <a:srgbClr val="C00000"/>
              </a:solidFill>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US" sz="158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    		        </a:t>
            </a:r>
            <a:r>
              <a:rPr lang="en-US" sz="1580" b="1" dirty="0" err="1">
                <a:solidFill>
                  <a:srgbClr val="C00000"/>
                </a:solidFill>
                <a:latin typeface="Cambria" panose="02040503050406030204" pitchFamily="18" charset="0"/>
                <a:ea typeface="Calibri" panose="020F0502020204030204" pitchFamily="34" charset="0"/>
                <a:cs typeface="Times New Roman" panose="02020603050405020304" pitchFamily="18" charset="0"/>
              </a:rPr>
              <a:t>glClear</a:t>
            </a:r>
            <a:r>
              <a:rPr lang="en-US" sz="158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(GL_COLOR_BUFFER_BIT); </a:t>
            </a:r>
            <a:r>
              <a:rPr lang="en-US" sz="1580" b="1" dirty="0">
                <a:solidFill>
                  <a:srgbClr val="002060"/>
                </a:solidFill>
                <a:latin typeface="Cambria" panose="02040503050406030204" pitchFamily="18" charset="0"/>
                <a:ea typeface="Calibri" panose="020F0502020204030204" pitchFamily="34" charset="0"/>
                <a:cs typeface="Times New Roman" panose="02020603050405020304" pitchFamily="18" charset="0"/>
              </a:rPr>
              <a:t>// Clear the color buffer</a:t>
            </a:r>
          </a:p>
          <a:p>
            <a:pPr>
              <a:lnSpc>
                <a:spcPct val="107000"/>
              </a:lnSpc>
            </a:pPr>
            <a:r>
              <a:rPr lang="en-US" sz="1580" b="1" dirty="0">
                <a:solidFill>
                  <a:srgbClr val="002060"/>
                </a:solidFill>
                <a:latin typeface="Calibri" panose="020F0502020204030204" pitchFamily="34" charset="0"/>
                <a:ea typeface="Calibri" panose="020F0502020204030204" pitchFamily="34" charset="0"/>
                <a:cs typeface="Times New Roman" panose="02020603050405020304" pitchFamily="18" charset="0"/>
              </a:rPr>
              <a:t>		</a:t>
            </a:r>
            <a:r>
              <a:rPr lang="en-US" sz="1580" b="1" dirty="0">
                <a:solidFill>
                  <a:srgbClr val="FF0000"/>
                </a:solidFill>
                <a:latin typeface="Cambria" panose="02040503050406030204" pitchFamily="18" charset="0"/>
                <a:ea typeface="Cambria" panose="02040503050406030204" pitchFamily="18" charset="0"/>
                <a:cs typeface="Times New Roman" panose="02020603050405020304" pitchFamily="18" charset="0"/>
              </a:rPr>
              <a:t>        </a:t>
            </a:r>
            <a:r>
              <a:rPr lang="en-US" sz="1580" b="1" dirty="0" err="1">
                <a:solidFill>
                  <a:srgbClr val="FF0000"/>
                </a:solidFill>
                <a:latin typeface="Cambria" panose="02040503050406030204" pitchFamily="18" charset="0"/>
                <a:ea typeface="Cambria" panose="02040503050406030204" pitchFamily="18" charset="0"/>
                <a:cs typeface="Times New Roman" panose="02020603050405020304" pitchFamily="18" charset="0"/>
              </a:rPr>
              <a:t>glLoadIdentity</a:t>
            </a:r>
            <a:r>
              <a:rPr lang="en-US" sz="1580" b="1" dirty="0">
                <a:solidFill>
                  <a:srgbClr val="FF0000"/>
                </a:solidFill>
                <a:latin typeface="Cambria" panose="02040503050406030204" pitchFamily="18" charset="0"/>
                <a:ea typeface="Cambria" panose="02040503050406030204" pitchFamily="18" charset="0"/>
                <a:cs typeface="Times New Roman" panose="02020603050405020304" pitchFamily="18" charset="0"/>
              </a:rPr>
              <a:t> ();</a:t>
            </a:r>
          </a:p>
          <a:p>
            <a:pPr>
              <a:lnSpc>
                <a:spcPct val="107000"/>
              </a:lnSpc>
            </a:pPr>
            <a:r>
              <a:rPr lang="en-US" sz="1580" b="1" dirty="0">
                <a:solidFill>
                  <a:srgbClr val="002060"/>
                </a:solidFill>
                <a:latin typeface="Calibri" panose="020F0502020204030204" pitchFamily="34" charset="0"/>
                <a:ea typeface="Calibri" panose="020F0502020204030204" pitchFamily="34" charset="0"/>
                <a:cs typeface="Times New Roman" panose="02020603050405020304" pitchFamily="18" charset="0"/>
              </a:rPr>
              <a:t>                                                </a:t>
            </a:r>
            <a:r>
              <a:rPr lang="en-US" sz="1580" b="1" dirty="0" err="1">
                <a:solidFill>
                  <a:srgbClr val="FF0000"/>
                </a:solidFill>
                <a:latin typeface="Cambria" panose="02040503050406030204" pitchFamily="18" charset="0"/>
                <a:ea typeface="Cambria" panose="02040503050406030204" pitchFamily="18" charset="0"/>
                <a:cs typeface="Times New Roman" panose="02020603050405020304" pitchFamily="18" charset="0"/>
              </a:rPr>
              <a:t>gluLookAt</a:t>
            </a:r>
            <a:r>
              <a:rPr lang="en-US" sz="1580" b="1" dirty="0">
                <a:solidFill>
                  <a:srgbClr val="FF0000"/>
                </a:solidFill>
                <a:latin typeface="Cambria" panose="02040503050406030204" pitchFamily="18" charset="0"/>
                <a:ea typeface="Cambria" panose="02040503050406030204" pitchFamily="18" charset="0"/>
                <a:cs typeface="Times New Roman" panose="02020603050405020304" pitchFamily="18" charset="0"/>
              </a:rPr>
              <a:t> (0.0,0.0,5.0,0.0,0.0,0.0,0.0,1.0,0.0);</a:t>
            </a:r>
          </a:p>
          <a:p>
            <a:pPr>
              <a:lnSpc>
                <a:spcPct val="107000"/>
              </a:lnSpc>
            </a:pPr>
            <a:r>
              <a:rPr lang="en-US" sz="1580" b="1" dirty="0">
                <a:solidFill>
                  <a:srgbClr val="002060"/>
                </a:solidFill>
                <a:latin typeface="Cambria" panose="02040503050406030204" pitchFamily="18" charset="0"/>
                <a:ea typeface="Calibri" panose="020F0502020204030204" pitchFamily="34" charset="0"/>
                <a:cs typeface="Times New Roman" panose="02020603050405020304" pitchFamily="18" charset="0"/>
              </a:rPr>
              <a:t> // Drawing code goes here</a:t>
            </a:r>
            <a:endParaRPr lang="en-US" sz="1580" b="1" dirty="0">
              <a:solidFill>
                <a:srgbClr val="002060"/>
              </a:solidFill>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US" sz="1580" b="1" dirty="0">
                <a:solidFill>
                  <a:srgbClr val="002060"/>
                </a:solidFill>
                <a:latin typeface="Cambria" panose="02040503050406030204" pitchFamily="18" charset="0"/>
                <a:ea typeface="Calibri" panose="020F0502020204030204" pitchFamily="34" charset="0"/>
                <a:cs typeface="Times New Roman" panose="02020603050405020304" pitchFamily="18" charset="0"/>
              </a:rPr>
              <a:t>     		        </a:t>
            </a:r>
            <a:r>
              <a:rPr lang="en-US" sz="1580" b="1" dirty="0" err="1">
                <a:solidFill>
                  <a:srgbClr val="C00000"/>
                </a:solidFill>
                <a:latin typeface="Cambria" panose="02040503050406030204" pitchFamily="18" charset="0"/>
                <a:ea typeface="Calibri" panose="020F0502020204030204" pitchFamily="34" charset="0"/>
                <a:cs typeface="Times New Roman" panose="02020603050405020304" pitchFamily="18" charset="0"/>
              </a:rPr>
              <a:t>glFlush</a:t>
            </a:r>
            <a:r>
              <a:rPr lang="en-US" sz="158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 </a:t>
            </a:r>
            <a:r>
              <a:rPr lang="en-US" sz="1580" b="1" dirty="0">
                <a:solidFill>
                  <a:srgbClr val="002060"/>
                </a:solidFill>
                <a:latin typeface="Cambria" panose="02040503050406030204" pitchFamily="18" charset="0"/>
                <a:ea typeface="Calibri" panose="020F0502020204030204" pitchFamily="34" charset="0"/>
                <a:cs typeface="Times New Roman" panose="02020603050405020304" pitchFamily="18" charset="0"/>
              </a:rPr>
              <a:t>// Flush the buffer</a:t>
            </a:r>
            <a:endParaRPr lang="en-US" sz="1580" b="1" dirty="0">
              <a:solidFill>
                <a:srgbClr val="002060"/>
              </a:solidFill>
              <a:latin typeface="Calibri" panose="020F0502020204030204" pitchFamily="34" charset="0"/>
              <a:ea typeface="Calibri" panose="020F0502020204030204" pitchFamily="34" charset="0"/>
              <a:cs typeface="Times New Roman" panose="02020603050405020304" pitchFamily="18" charset="0"/>
            </a:endParaRPr>
          </a:p>
          <a:p>
            <a:pPr marL="903153" indent="451576">
              <a:lnSpc>
                <a:spcPct val="107000"/>
              </a:lnSpc>
            </a:pPr>
            <a:r>
              <a:rPr lang="en-US" sz="1580" b="1" dirty="0">
                <a:solidFill>
                  <a:srgbClr val="002060"/>
                </a:solidFill>
                <a:latin typeface="Cambria" panose="02040503050406030204" pitchFamily="18" charset="0"/>
                <a:ea typeface="Calibri" panose="020F0502020204030204" pitchFamily="34" charset="0"/>
                <a:cs typeface="Times New Roman" panose="02020603050405020304" pitchFamily="18" charset="0"/>
              </a:rPr>
              <a:t>          }</a:t>
            </a:r>
            <a:endParaRPr lang="en-US" sz="1580" b="1" dirty="0">
              <a:solidFill>
                <a:srgbClr val="002060"/>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74253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fade">
                                      <p:cBhvr>
                                        <p:cTn id="7" dur="1000"/>
                                        <p:tgtEl>
                                          <p:spTgt spid="18">
                                            <p:txEl>
                                              <p:pRg st="0" end="0"/>
                                            </p:txEl>
                                          </p:spTgt>
                                        </p:tgtEl>
                                      </p:cBhvr>
                                    </p:animEffect>
                                    <p:anim calcmode="lin" valueType="num">
                                      <p:cBhvr>
                                        <p:cTn id="8" dur="100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26</a:t>
            </a:r>
          </a:p>
        </p:txBody>
      </p:sp>
      <p:sp>
        <p:nvSpPr>
          <p:cNvPr id="6" name="AutoShape 2" descr="Dev C++ Logo Icon PNG Transparent Background, Free Download #28406 -  FreeIconsPNG"/>
          <p:cNvSpPr>
            <a:spLocks noChangeAspect="1" noChangeArrowheads="1"/>
          </p:cNvSpPr>
          <p:nvPr/>
        </p:nvSpPr>
        <p:spPr bwMode="auto">
          <a:xfrm>
            <a:off x="153654" y="-100346"/>
            <a:ext cx="301037" cy="30103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0311" tIns="45156" rIns="90311" bIns="45156" numCol="1" anchor="t" anchorCtr="0" compatLnSpc="1">
            <a:prstTxWarp prst="textNoShape">
              <a:avLst/>
            </a:prstTxWarp>
          </a:bodyPr>
          <a:lstStyle/>
          <a:p>
            <a:endParaRPr lang="en-US" sz="1778"/>
          </a:p>
        </p:txBody>
      </p:sp>
      <p:sp>
        <p:nvSpPr>
          <p:cNvPr id="8" name="AutoShape 6" descr="Install NS2 (Network Simulator) on Ubuntu 18.04 | Blog"/>
          <p:cNvSpPr>
            <a:spLocks noChangeAspect="1" noChangeArrowheads="1"/>
          </p:cNvSpPr>
          <p:nvPr/>
        </p:nvSpPr>
        <p:spPr bwMode="auto">
          <a:xfrm>
            <a:off x="304173" y="50173"/>
            <a:ext cx="301037" cy="30103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0311" tIns="45156" rIns="90311" bIns="45156" numCol="1" anchor="t" anchorCtr="0" compatLnSpc="1">
            <a:prstTxWarp prst="textNoShape">
              <a:avLst/>
            </a:prstTxWarp>
          </a:bodyPr>
          <a:lstStyle/>
          <a:p>
            <a:endParaRPr lang="en-US" sz="1778"/>
          </a:p>
        </p:txBody>
      </p:sp>
      <p:sp>
        <p:nvSpPr>
          <p:cNvPr id="17" name="Rounded Rectangle 16"/>
          <p:cNvSpPr/>
          <p:nvPr/>
        </p:nvSpPr>
        <p:spPr>
          <a:xfrm>
            <a:off x="3687703" y="1095963"/>
            <a:ext cx="4214519"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Sample OpenGL Program </a:t>
            </a:r>
            <a:endParaRPr lang="en-US" sz="2370" dirty="0"/>
          </a:p>
        </p:txBody>
      </p:sp>
      <p:sp>
        <p:nvSpPr>
          <p:cNvPr id="18" name="Rectangle 17"/>
          <p:cNvSpPr/>
          <p:nvPr/>
        </p:nvSpPr>
        <p:spPr>
          <a:xfrm>
            <a:off x="1505185" y="1633530"/>
            <a:ext cx="10264351" cy="2953579"/>
          </a:xfrm>
          <a:prstGeom prst="rect">
            <a:avLst/>
          </a:prstGeom>
        </p:spPr>
        <p:txBody>
          <a:bodyPr wrap="square">
            <a:spAutoFit/>
          </a:bodyPr>
          <a:lstStyle/>
          <a:p>
            <a:pPr>
              <a:lnSpc>
                <a:spcPct val="107000"/>
              </a:lnSpc>
            </a:pPr>
            <a:r>
              <a:rPr lang="en-US" sz="1580" b="1" dirty="0">
                <a:solidFill>
                  <a:srgbClr val="002060"/>
                </a:solidFill>
                <a:latin typeface="Cambria" panose="02040503050406030204" pitchFamily="18" charset="0"/>
                <a:ea typeface="Calibri" panose="020F0502020204030204" pitchFamily="34" charset="0"/>
                <a:cs typeface="Times New Roman" panose="02020603050405020304" pitchFamily="18" charset="0"/>
              </a:rPr>
              <a:t>// Main function</a:t>
            </a:r>
          </a:p>
          <a:p>
            <a:pPr>
              <a:lnSpc>
                <a:spcPct val="107000"/>
              </a:lnSpc>
            </a:pPr>
            <a:r>
              <a:rPr lang="en-US" sz="1580" b="1" dirty="0" err="1">
                <a:solidFill>
                  <a:srgbClr val="C00000"/>
                </a:solidFill>
                <a:latin typeface="Cambria" panose="02040503050406030204" pitchFamily="18" charset="0"/>
                <a:ea typeface="Calibri" panose="020F0502020204030204" pitchFamily="34" charset="0"/>
                <a:cs typeface="Times New Roman" panose="02020603050405020304" pitchFamily="18" charset="0"/>
              </a:rPr>
              <a:t>int</a:t>
            </a:r>
            <a:r>
              <a:rPr lang="en-US" sz="158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 main(</a:t>
            </a:r>
            <a:r>
              <a:rPr lang="en-US" sz="1580" b="1" dirty="0" err="1">
                <a:solidFill>
                  <a:srgbClr val="C00000"/>
                </a:solidFill>
                <a:latin typeface="Cambria" panose="02040503050406030204" pitchFamily="18" charset="0"/>
                <a:ea typeface="Calibri" panose="020F0502020204030204" pitchFamily="34" charset="0"/>
                <a:cs typeface="Times New Roman" panose="02020603050405020304" pitchFamily="18" charset="0"/>
              </a:rPr>
              <a:t>int</a:t>
            </a:r>
            <a:r>
              <a:rPr lang="en-US" sz="158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 </a:t>
            </a:r>
            <a:r>
              <a:rPr lang="en-US" sz="1580" b="1" dirty="0" err="1">
                <a:solidFill>
                  <a:srgbClr val="C00000"/>
                </a:solidFill>
                <a:latin typeface="Cambria" panose="02040503050406030204" pitchFamily="18" charset="0"/>
                <a:ea typeface="Calibri" panose="020F0502020204030204" pitchFamily="34" charset="0"/>
                <a:cs typeface="Times New Roman" panose="02020603050405020304" pitchFamily="18" charset="0"/>
              </a:rPr>
              <a:t>argc</a:t>
            </a:r>
            <a:r>
              <a:rPr lang="en-US" sz="158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 char** </a:t>
            </a:r>
            <a:r>
              <a:rPr lang="en-US" sz="1580" b="1" dirty="0" err="1">
                <a:solidFill>
                  <a:srgbClr val="C00000"/>
                </a:solidFill>
                <a:latin typeface="Cambria" panose="02040503050406030204" pitchFamily="18" charset="0"/>
                <a:ea typeface="Calibri" panose="020F0502020204030204" pitchFamily="34" charset="0"/>
                <a:cs typeface="Times New Roman" panose="02020603050405020304" pitchFamily="18" charset="0"/>
              </a:rPr>
              <a:t>argv</a:t>
            </a:r>
            <a:r>
              <a:rPr lang="en-US" sz="158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 {</a:t>
            </a:r>
          </a:p>
          <a:p>
            <a:pPr>
              <a:lnSpc>
                <a:spcPct val="107000"/>
              </a:lnSpc>
            </a:pPr>
            <a:r>
              <a:rPr lang="en-US" sz="158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    </a:t>
            </a:r>
            <a:r>
              <a:rPr lang="en-US" sz="1580" b="1" dirty="0" err="1">
                <a:solidFill>
                  <a:srgbClr val="C00000"/>
                </a:solidFill>
                <a:latin typeface="Cambria" panose="02040503050406030204" pitchFamily="18" charset="0"/>
                <a:ea typeface="Calibri" panose="020F0502020204030204" pitchFamily="34" charset="0"/>
                <a:cs typeface="Times New Roman" panose="02020603050405020304" pitchFamily="18" charset="0"/>
              </a:rPr>
              <a:t>glutInit</a:t>
            </a:r>
            <a:r>
              <a:rPr lang="en-US" sz="158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(&amp;</a:t>
            </a:r>
            <a:r>
              <a:rPr lang="en-US" sz="1580" b="1" dirty="0" err="1">
                <a:solidFill>
                  <a:srgbClr val="C00000"/>
                </a:solidFill>
                <a:latin typeface="Cambria" panose="02040503050406030204" pitchFamily="18" charset="0"/>
                <a:ea typeface="Calibri" panose="020F0502020204030204" pitchFamily="34" charset="0"/>
                <a:cs typeface="Times New Roman" panose="02020603050405020304" pitchFamily="18" charset="0"/>
              </a:rPr>
              <a:t>argc</a:t>
            </a:r>
            <a:r>
              <a:rPr lang="en-US" sz="158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 </a:t>
            </a:r>
            <a:r>
              <a:rPr lang="en-US" sz="1580" b="1" dirty="0" err="1">
                <a:solidFill>
                  <a:srgbClr val="C00000"/>
                </a:solidFill>
                <a:latin typeface="Cambria" panose="02040503050406030204" pitchFamily="18" charset="0"/>
                <a:ea typeface="Calibri" panose="020F0502020204030204" pitchFamily="34" charset="0"/>
                <a:cs typeface="Times New Roman" panose="02020603050405020304" pitchFamily="18" charset="0"/>
              </a:rPr>
              <a:t>argv</a:t>
            </a:r>
            <a:r>
              <a:rPr lang="en-US" sz="158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                                                                           </a:t>
            </a:r>
            <a:r>
              <a:rPr lang="en-US" sz="1580" b="1" dirty="0">
                <a:solidFill>
                  <a:srgbClr val="002060"/>
                </a:solidFill>
                <a:latin typeface="Cambria" panose="02040503050406030204" pitchFamily="18" charset="0"/>
                <a:ea typeface="Calibri" panose="020F0502020204030204" pitchFamily="34" charset="0"/>
                <a:cs typeface="Times New Roman" panose="02020603050405020304" pitchFamily="18" charset="0"/>
              </a:rPr>
              <a:t>// Initialize GLUT</a:t>
            </a:r>
          </a:p>
          <a:p>
            <a:pPr>
              <a:lnSpc>
                <a:spcPct val="107000"/>
              </a:lnSpc>
            </a:pPr>
            <a:r>
              <a:rPr lang="en-US" sz="158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    </a:t>
            </a:r>
            <a:r>
              <a:rPr lang="en-US" sz="1580" b="1" dirty="0" err="1">
                <a:solidFill>
                  <a:srgbClr val="C00000"/>
                </a:solidFill>
                <a:latin typeface="Cambria" panose="02040503050406030204" pitchFamily="18" charset="0"/>
                <a:ea typeface="Calibri" panose="020F0502020204030204" pitchFamily="34" charset="0"/>
                <a:cs typeface="Times New Roman" panose="02020603050405020304" pitchFamily="18" charset="0"/>
              </a:rPr>
              <a:t>glutInitDisplayMode</a:t>
            </a:r>
            <a:r>
              <a:rPr lang="en-US" sz="158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(GLUT_SINGLE | GLUT_RGB);                </a:t>
            </a:r>
            <a:r>
              <a:rPr lang="en-US" sz="1580" b="1" dirty="0">
                <a:solidFill>
                  <a:srgbClr val="002060"/>
                </a:solidFill>
                <a:latin typeface="Cambria" panose="02040503050406030204" pitchFamily="18" charset="0"/>
                <a:ea typeface="Calibri" panose="020F0502020204030204" pitchFamily="34" charset="0"/>
                <a:cs typeface="Times New Roman" panose="02020603050405020304" pitchFamily="18" charset="0"/>
              </a:rPr>
              <a:t>// Set display mode</a:t>
            </a:r>
          </a:p>
          <a:p>
            <a:pPr>
              <a:lnSpc>
                <a:spcPct val="107000"/>
              </a:lnSpc>
            </a:pPr>
            <a:r>
              <a:rPr lang="en-US" sz="1580" b="1" dirty="0">
                <a:solidFill>
                  <a:srgbClr val="002060"/>
                </a:solidFill>
                <a:latin typeface="Cambria" panose="02040503050406030204" pitchFamily="18" charset="0"/>
                <a:ea typeface="Calibri" panose="020F0502020204030204" pitchFamily="34" charset="0"/>
                <a:cs typeface="Times New Roman" panose="02020603050405020304" pitchFamily="18" charset="0"/>
              </a:rPr>
              <a:t>    </a:t>
            </a:r>
            <a:r>
              <a:rPr lang="en-US" sz="1580" b="1" dirty="0" err="1">
                <a:solidFill>
                  <a:srgbClr val="C00000"/>
                </a:solidFill>
                <a:latin typeface="Cambria" panose="02040503050406030204" pitchFamily="18" charset="0"/>
                <a:ea typeface="Calibri" panose="020F0502020204030204" pitchFamily="34" charset="0"/>
                <a:cs typeface="Times New Roman" panose="02020603050405020304" pitchFamily="18" charset="0"/>
              </a:rPr>
              <a:t>glutInitWindowSize</a:t>
            </a:r>
            <a:r>
              <a:rPr lang="en-US" sz="158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(500, 500);                                                    </a:t>
            </a:r>
            <a:r>
              <a:rPr lang="en-US" sz="1580" b="1" dirty="0">
                <a:solidFill>
                  <a:srgbClr val="002060"/>
                </a:solidFill>
                <a:latin typeface="Cambria" panose="02040503050406030204" pitchFamily="18" charset="0"/>
                <a:ea typeface="Calibri" panose="020F0502020204030204" pitchFamily="34" charset="0"/>
                <a:cs typeface="Times New Roman" panose="02020603050405020304" pitchFamily="18" charset="0"/>
              </a:rPr>
              <a:t>// Set window size and position</a:t>
            </a:r>
            <a:endParaRPr lang="en-US" sz="1580" b="1" dirty="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pPr>
              <a:lnSpc>
                <a:spcPct val="107000"/>
              </a:lnSpc>
            </a:pPr>
            <a:r>
              <a:rPr lang="en-US" sz="158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    </a:t>
            </a:r>
            <a:r>
              <a:rPr lang="en-US" sz="1580" b="1" dirty="0" err="1">
                <a:solidFill>
                  <a:srgbClr val="C00000"/>
                </a:solidFill>
                <a:latin typeface="Cambria" panose="02040503050406030204" pitchFamily="18" charset="0"/>
                <a:ea typeface="Calibri" panose="020F0502020204030204" pitchFamily="34" charset="0"/>
                <a:cs typeface="Times New Roman" panose="02020603050405020304" pitchFamily="18" charset="0"/>
              </a:rPr>
              <a:t>glutInitWindowPosition</a:t>
            </a:r>
            <a:r>
              <a:rPr lang="en-US" sz="158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(100, 100);</a:t>
            </a:r>
          </a:p>
          <a:p>
            <a:pPr>
              <a:lnSpc>
                <a:spcPct val="107000"/>
              </a:lnSpc>
            </a:pPr>
            <a:r>
              <a:rPr lang="en-US" sz="158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    </a:t>
            </a:r>
            <a:r>
              <a:rPr lang="en-US" sz="1580" b="1" dirty="0" err="1">
                <a:solidFill>
                  <a:srgbClr val="C00000"/>
                </a:solidFill>
                <a:latin typeface="Cambria" panose="02040503050406030204" pitchFamily="18" charset="0"/>
                <a:ea typeface="Calibri" panose="020F0502020204030204" pitchFamily="34" charset="0"/>
                <a:cs typeface="Times New Roman" panose="02020603050405020304" pitchFamily="18" charset="0"/>
              </a:rPr>
              <a:t>glutCreateWindow</a:t>
            </a:r>
            <a:r>
              <a:rPr lang="en-US" sz="158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("A basic open GL window");              </a:t>
            </a:r>
            <a:r>
              <a:rPr lang="en-US" sz="1580" b="1" dirty="0">
                <a:solidFill>
                  <a:srgbClr val="002060"/>
                </a:solidFill>
                <a:latin typeface="Cambria" panose="02040503050406030204" pitchFamily="18" charset="0"/>
                <a:ea typeface="Calibri" panose="020F0502020204030204" pitchFamily="34" charset="0"/>
                <a:cs typeface="Times New Roman" panose="02020603050405020304" pitchFamily="18" charset="0"/>
              </a:rPr>
              <a:t>// Create a window with a title</a:t>
            </a:r>
            <a:endParaRPr lang="en-US" sz="1580" b="1" dirty="0">
              <a:solidFill>
                <a:srgbClr val="C00000"/>
              </a:solidFill>
              <a:latin typeface="Cambria" panose="02040503050406030204" pitchFamily="18" charset="0"/>
              <a:ea typeface="Calibri" panose="020F0502020204030204" pitchFamily="34" charset="0"/>
              <a:cs typeface="Times New Roman" panose="02020603050405020304" pitchFamily="18" charset="0"/>
            </a:endParaRPr>
          </a:p>
          <a:p>
            <a:pPr>
              <a:lnSpc>
                <a:spcPct val="107000"/>
              </a:lnSpc>
            </a:pPr>
            <a:r>
              <a:rPr lang="en-US" sz="158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    </a:t>
            </a:r>
            <a:r>
              <a:rPr lang="en-US" sz="1580" b="1" dirty="0" err="1">
                <a:solidFill>
                  <a:srgbClr val="C00000"/>
                </a:solidFill>
                <a:latin typeface="Cambria" panose="02040503050406030204" pitchFamily="18" charset="0"/>
                <a:ea typeface="Calibri" panose="020F0502020204030204" pitchFamily="34" charset="0"/>
                <a:cs typeface="Times New Roman" panose="02020603050405020304" pitchFamily="18" charset="0"/>
              </a:rPr>
              <a:t>glutDisplayFunc</a:t>
            </a:r>
            <a:r>
              <a:rPr lang="en-US" sz="158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(display);                                                          </a:t>
            </a:r>
            <a:r>
              <a:rPr lang="en-US" sz="1580" b="1" dirty="0">
                <a:solidFill>
                  <a:srgbClr val="002060"/>
                </a:solidFill>
                <a:latin typeface="Cambria" panose="02040503050406030204" pitchFamily="18" charset="0"/>
                <a:ea typeface="Calibri" panose="020F0502020204030204" pitchFamily="34" charset="0"/>
                <a:cs typeface="Times New Roman" panose="02020603050405020304" pitchFamily="18" charset="0"/>
              </a:rPr>
              <a:t>// Set the display function</a:t>
            </a:r>
          </a:p>
          <a:p>
            <a:pPr>
              <a:lnSpc>
                <a:spcPct val="107000"/>
              </a:lnSpc>
            </a:pPr>
            <a:r>
              <a:rPr lang="en-US" sz="158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    </a:t>
            </a:r>
            <a:r>
              <a:rPr lang="en-US" sz="1580" b="1" dirty="0" err="1">
                <a:solidFill>
                  <a:srgbClr val="C00000"/>
                </a:solidFill>
                <a:latin typeface="Cambria" panose="02040503050406030204" pitchFamily="18" charset="0"/>
                <a:ea typeface="Calibri" panose="020F0502020204030204" pitchFamily="34" charset="0"/>
                <a:cs typeface="Times New Roman" panose="02020603050405020304" pitchFamily="18" charset="0"/>
              </a:rPr>
              <a:t>glutMainLoop</a:t>
            </a:r>
            <a:r>
              <a:rPr lang="en-US" sz="158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                                                                             </a:t>
            </a:r>
            <a:r>
              <a:rPr lang="en-US" sz="1580" b="1" dirty="0">
                <a:solidFill>
                  <a:srgbClr val="002060"/>
                </a:solidFill>
                <a:latin typeface="Cambria" panose="02040503050406030204" pitchFamily="18" charset="0"/>
                <a:ea typeface="Calibri" panose="020F0502020204030204" pitchFamily="34" charset="0"/>
                <a:cs typeface="Times New Roman" panose="02020603050405020304" pitchFamily="18" charset="0"/>
              </a:rPr>
              <a:t>// Enter the GLUT event processing loop</a:t>
            </a:r>
          </a:p>
          <a:p>
            <a:pPr>
              <a:lnSpc>
                <a:spcPct val="107000"/>
              </a:lnSpc>
            </a:pPr>
            <a:r>
              <a:rPr lang="en-US" sz="158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    return 0;</a:t>
            </a:r>
          </a:p>
          <a:p>
            <a:pPr>
              <a:lnSpc>
                <a:spcPct val="107000"/>
              </a:lnSpc>
            </a:pPr>
            <a:r>
              <a:rPr lang="en-US" sz="158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a:t>
            </a:r>
          </a:p>
        </p:txBody>
      </p:sp>
      <p:sp>
        <p:nvSpPr>
          <p:cNvPr id="5" name="Rectangle 4"/>
          <p:cNvSpPr/>
          <p:nvPr/>
        </p:nvSpPr>
        <p:spPr>
          <a:xfrm>
            <a:off x="3838222" y="5048702"/>
            <a:ext cx="6096000" cy="969307"/>
          </a:xfrm>
          <a:prstGeom prst="rect">
            <a:avLst/>
          </a:prstGeom>
        </p:spPr>
        <p:txBody>
          <a:bodyPr>
            <a:spAutoFit/>
          </a:bodyPr>
          <a:lstStyle/>
          <a:p>
            <a:pPr>
              <a:lnSpc>
                <a:spcPct val="107000"/>
              </a:lnSpc>
            </a:pPr>
            <a:r>
              <a:rPr lang="en-US" sz="1778" dirty="0" err="1">
                <a:latin typeface="Cambria" panose="02040503050406030204" pitchFamily="18" charset="0"/>
                <a:ea typeface="Calibri" panose="020F0502020204030204" pitchFamily="34" charset="0"/>
                <a:cs typeface="Times New Roman" panose="02020603050405020304" pitchFamily="18" charset="0"/>
              </a:rPr>
              <a:t>glClearColor</a:t>
            </a:r>
            <a:r>
              <a:rPr lang="en-US" sz="1778" dirty="0">
                <a:latin typeface="Cambria" panose="02040503050406030204" pitchFamily="18" charset="0"/>
                <a:ea typeface="Calibri" panose="020F0502020204030204" pitchFamily="34" charset="0"/>
                <a:cs typeface="Times New Roman" panose="02020603050405020304" pitchFamily="18" charset="0"/>
              </a:rPr>
              <a:t>(0.0, 0.0, 0.0, 1.0);   - black</a:t>
            </a:r>
            <a:endParaRPr lang="en-US" sz="1383"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US" sz="1778" dirty="0" err="1">
                <a:latin typeface="Cambria" panose="02040503050406030204" pitchFamily="18" charset="0"/>
                <a:ea typeface="Calibri" panose="020F0502020204030204" pitchFamily="34" charset="0"/>
                <a:cs typeface="Times New Roman" panose="02020603050405020304" pitchFamily="18" charset="0"/>
              </a:rPr>
              <a:t>glClearColor</a:t>
            </a:r>
            <a:r>
              <a:rPr lang="en-US" sz="1778" dirty="0">
                <a:latin typeface="Cambria" panose="02040503050406030204" pitchFamily="18" charset="0"/>
                <a:ea typeface="Calibri" panose="020F0502020204030204" pitchFamily="34" charset="0"/>
                <a:cs typeface="Times New Roman" panose="02020603050405020304" pitchFamily="18" charset="0"/>
              </a:rPr>
              <a:t>(0.5, 0.0, 0.0, 1.0);   - red</a:t>
            </a:r>
            <a:endParaRPr lang="en-US" sz="1383"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US" sz="1778" dirty="0" err="1">
                <a:latin typeface="Cambria" panose="02040503050406030204" pitchFamily="18" charset="0"/>
                <a:ea typeface="Calibri" panose="020F0502020204030204" pitchFamily="34" charset="0"/>
                <a:cs typeface="Times New Roman" panose="02020603050405020304" pitchFamily="18" charset="0"/>
              </a:rPr>
              <a:t>glClearColor</a:t>
            </a:r>
            <a:r>
              <a:rPr lang="en-US" sz="1778" dirty="0">
                <a:latin typeface="Cambria" panose="02040503050406030204" pitchFamily="18" charset="0"/>
                <a:ea typeface="Calibri" panose="020F0502020204030204" pitchFamily="34" charset="0"/>
                <a:cs typeface="Times New Roman" panose="02020603050405020304" pitchFamily="18" charset="0"/>
              </a:rPr>
              <a:t>(0.0, 0.0, 0.5, 1.0);   - blue</a:t>
            </a:r>
            <a:endParaRPr lang="en-US" sz="1383"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92401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27</a:t>
            </a:r>
          </a:p>
        </p:txBody>
      </p:sp>
      <p:sp>
        <p:nvSpPr>
          <p:cNvPr id="17" name="Rounded Rectangle 16"/>
          <p:cNvSpPr/>
          <p:nvPr/>
        </p:nvSpPr>
        <p:spPr>
          <a:xfrm>
            <a:off x="3687703" y="1095963"/>
            <a:ext cx="4214519"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Sample OpenGL Program </a:t>
            </a:r>
            <a:endParaRPr lang="en-US" sz="2370" dirty="0"/>
          </a:p>
        </p:txBody>
      </p:sp>
      <p:sp>
        <p:nvSpPr>
          <p:cNvPr id="5" name="Rectangle 4"/>
          <p:cNvSpPr/>
          <p:nvPr/>
        </p:nvSpPr>
        <p:spPr>
          <a:xfrm>
            <a:off x="978371" y="1735686"/>
            <a:ext cx="10264351" cy="1132060"/>
          </a:xfrm>
          <a:prstGeom prst="rect">
            <a:avLst/>
          </a:prstGeom>
        </p:spPr>
        <p:txBody>
          <a:bodyPr wrap="square">
            <a:spAutoFit/>
          </a:bodyPr>
          <a:lstStyle/>
          <a:p>
            <a:pPr>
              <a:lnSpc>
                <a:spcPct val="107000"/>
              </a:lnSpc>
            </a:pPr>
            <a:r>
              <a:rPr lang="en-US" sz="1580" b="1" dirty="0">
                <a:solidFill>
                  <a:srgbClr val="002060"/>
                </a:solidFill>
                <a:latin typeface="Cambria" panose="02040503050406030204" pitchFamily="18" charset="0"/>
                <a:ea typeface="Calibri" panose="020F0502020204030204" pitchFamily="34" charset="0"/>
                <a:cs typeface="Times New Roman" panose="02020603050405020304" pitchFamily="18" charset="0"/>
              </a:rPr>
              <a:t> // Function to initialize OpenGL</a:t>
            </a:r>
            <a:endParaRPr lang="en-US" sz="1580" b="1" dirty="0">
              <a:solidFill>
                <a:srgbClr val="002060"/>
              </a:solidFill>
              <a:latin typeface="Calibri" panose="020F0502020204030204" pitchFamily="34" charset="0"/>
              <a:ea typeface="Calibri" panose="020F0502020204030204" pitchFamily="34" charset="0"/>
              <a:cs typeface="Times New Roman" panose="02020603050405020304" pitchFamily="18" charset="0"/>
            </a:endParaRPr>
          </a:p>
          <a:p>
            <a:pPr indent="451576">
              <a:lnSpc>
                <a:spcPct val="107000"/>
              </a:lnSpc>
            </a:pPr>
            <a:r>
              <a:rPr lang="en-US" sz="158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void display (void) {</a:t>
            </a:r>
            <a:endParaRPr lang="en-US" sz="1580" b="1" dirty="0">
              <a:solidFill>
                <a:srgbClr val="C00000"/>
              </a:solidFill>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US" sz="158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    		</a:t>
            </a:r>
            <a:r>
              <a:rPr lang="en-US" sz="1580" b="1" dirty="0" err="1">
                <a:solidFill>
                  <a:srgbClr val="C00000"/>
                </a:solidFill>
                <a:latin typeface="Cambria" panose="02040503050406030204" pitchFamily="18" charset="0"/>
                <a:ea typeface="Calibri" panose="020F0502020204030204" pitchFamily="34" charset="0"/>
                <a:cs typeface="Times New Roman" panose="02020603050405020304" pitchFamily="18" charset="0"/>
              </a:rPr>
              <a:t>glClearColor</a:t>
            </a:r>
            <a:r>
              <a:rPr lang="en-US" sz="158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 (1.0,0.0,0.0,1.0); </a:t>
            </a:r>
            <a:r>
              <a:rPr lang="en-US" sz="1580" b="1" dirty="0">
                <a:solidFill>
                  <a:srgbClr val="002060"/>
                </a:solidFill>
                <a:latin typeface="Cambria" panose="02040503050406030204" pitchFamily="18" charset="0"/>
                <a:ea typeface="Calibri" panose="020F0502020204030204" pitchFamily="34" charset="0"/>
                <a:cs typeface="Times New Roman" panose="02020603050405020304" pitchFamily="18" charset="0"/>
              </a:rPr>
              <a:t>// Set clear color to red</a:t>
            </a:r>
            <a:endParaRPr lang="en-US" sz="1580" b="1" dirty="0">
              <a:solidFill>
                <a:srgbClr val="002060"/>
              </a:solidFill>
              <a:latin typeface="Calibri" panose="020F0502020204030204" pitchFamily="34" charset="0"/>
              <a:ea typeface="Calibri" panose="020F0502020204030204" pitchFamily="34" charset="0"/>
              <a:cs typeface="Times New Roman" panose="02020603050405020304" pitchFamily="18" charset="0"/>
            </a:endParaRPr>
          </a:p>
          <a:p>
            <a:pPr marL="903153" indent="451576">
              <a:lnSpc>
                <a:spcPct val="107000"/>
              </a:lnSpc>
            </a:pPr>
            <a:r>
              <a:rPr lang="en-US" sz="158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   }</a:t>
            </a:r>
            <a:r>
              <a:rPr lang="en-US" sz="1580" b="1" dirty="0">
                <a:solidFill>
                  <a:srgbClr val="002060"/>
                </a:solidFill>
                <a:latin typeface="Cambria" panose="02040503050406030204" pitchFamily="18" charset="0"/>
                <a:ea typeface="Calibri" panose="020F0502020204030204" pitchFamily="34" charset="0"/>
                <a:cs typeface="Times New Roman" panose="02020603050405020304" pitchFamily="18" charset="0"/>
              </a:rPr>
              <a:t> </a:t>
            </a:r>
            <a:endParaRPr lang="en-US" sz="1580" b="1" dirty="0">
              <a:solidFill>
                <a:srgbClr val="00206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6" name="Rectangle 5"/>
          <p:cNvSpPr/>
          <p:nvPr/>
        </p:nvSpPr>
        <p:spPr>
          <a:xfrm>
            <a:off x="1182646" y="2977444"/>
            <a:ext cx="10858836" cy="3101939"/>
          </a:xfrm>
          <a:prstGeom prst="rect">
            <a:avLst/>
          </a:prstGeom>
        </p:spPr>
        <p:txBody>
          <a:bodyPr wrap="square">
            <a:spAutoFit/>
          </a:bodyPr>
          <a:lstStyle/>
          <a:p>
            <a:pPr marL="282235" indent="-282235">
              <a:buFont typeface="Arial" panose="020B0604020202020204" pitchFamily="34" charset="0"/>
              <a:buChar char="•"/>
            </a:pPr>
            <a:r>
              <a:rPr lang="en-US" sz="1778" dirty="0">
                <a:solidFill>
                  <a:srgbClr val="002060"/>
                </a:solidFill>
                <a:latin typeface="Cambria" panose="02040503050406030204" pitchFamily="18" charset="0"/>
                <a:ea typeface="Cambria" panose="02040503050406030204" pitchFamily="18" charset="0"/>
              </a:rPr>
              <a:t>This is an OpenGL display function used for rendering.</a:t>
            </a:r>
          </a:p>
          <a:p>
            <a:pPr marL="282235" indent="-282235">
              <a:buFont typeface="Arial" panose="020B0604020202020204" pitchFamily="34" charset="0"/>
              <a:buChar char="•"/>
            </a:pPr>
            <a:endParaRPr lang="en-US" sz="1778" dirty="0">
              <a:solidFill>
                <a:srgbClr val="002060"/>
              </a:solidFill>
              <a:latin typeface="Cambria" panose="02040503050406030204" pitchFamily="18" charset="0"/>
              <a:ea typeface="Cambria" panose="02040503050406030204" pitchFamily="18" charset="0"/>
            </a:endParaRPr>
          </a:p>
          <a:p>
            <a:pPr marL="282235" indent="-282235">
              <a:buFont typeface="Arial" panose="020B0604020202020204" pitchFamily="34" charset="0"/>
              <a:buChar char="•"/>
            </a:pPr>
            <a:r>
              <a:rPr lang="en-US" sz="1778" dirty="0">
                <a:solidFill>
                  <a:srgbClr val="002060"/>
                </a:solidFill>
                <a:latin typeface="Cambria" panose="02040503050406030204" pitchFamily="18" charset="0"/>
                <a:ea typeface="Cambria" panose="02040503050406030204" pitchFamily="18" charset="0"/>
              </a:rPr>
              <a:t>The function </a:t>
            </a:r>
            <a:r>
              <a:rPr lang="en-US" sz="1778" dirty="0" err="1">
                <a:solidFill>
                  <a:srgbClr val="002060"/>
                </a:solidFill>
                <a:latin typeface="Cambria" panose="02040503050406030204" pitchFamily="18" charset="0"/>
                <a:ea typeface="Cambria" panose="02040503050406030204" pitchFamily="18" charset="0"/>
              </a:rPr>
              <a:t>glClearColor</a:t>
            </a:r>
            <a:r>
              <a:rPr lang="en-US" sz="1778" dirty="0">
                <a:solidFill>
                  <a:srgbClr val="002060"/>
                </a:solidFill>
                <a:latin typeface="Cambria" panose="02040503050406030204" pitchFamily="18" charset="0"/>
                <a:ea typeface="Cambria" panose="02040503050406030204" pitchFamily="18" charset="0"/>
              </a:rPr>
              <a:t>(r, g, b, a); sets the background (clear) color of the OpenGL window.</a:t>
            </a:r>
          </a:p>
          <a:p>
            <a:pPr marL="282235" indent="-282235">
              <a:buFont typeface="Arial" panose="020B0604020202020204" pitchFamily="34" charset="0"/>
              <a:buChar char="•"/>
            </a:pPr>
            <a:endParaRPr lang="en-US" sz="1778" dirty="0">
              <a:solidFill>
                <a:srgbClr val="002060"/>
              </a:solidFill>
              <a:latin typeface="Cambria" panose="02040503050406030204" pitchFamily="18" charset="0"/>
              <a:ea typeface="Cambria" panose="02040503050406030204" pitchFamily="18" charset="0"/>
            </a:endParaRPr>
          </a:p>
          <a:p>
            <a:pPr marL="282235" indent="-282235">
              <a:buFont typeface="Arial" panose="020B0604020202020204" pitchFamily="34" charset="0"/>
              <a:buChar char="•"/>
            </a:pPr>
            <a:r>
              <a:rPr lang="en-US" sz="1778" dirty="0">
                <a:solidFill>
                  <a:srgbClr val="002060"/>
                </a:solidFill>
                <a:latin typeface="Cambria" panose="02040503050406030204" pitchFamily="18" charset="0"/>
                <a:ea typeface="Cambria" panose="02040503050406030204" pitchFamily="18" charset="0"/>
              </a:rPr>
              <a:t>The parameters (1.0, 0.0, 0.0, 1.0) define the color in RGBA format:</a:t>
            </a:r>
          </a:p>
          <a:p>
            <a:pPr marL="263525" indent="-263525"/>
            <a:r>
              <a:rPr lang="en-US" sz="1778" b="1" i="1" dirty="0">
                <a:solidFill>
                  <a:srgbClr val="002060"/>
                </a:solidFill>
                <a:latin typeface="Cambria" panose="02040503050406030204" pitchFamily="18" charset="0"/>
                <a:ea typeface="Cambria" panose="02040503050406030204" pitchFamily="18" charset="0"/>
              </a:rPr>
              <a:t>      Red = 1.0 (full intensity)         Green = 0.0 (no green)      Blue = 0.0 (no blue)    </a:t>
            </a:r>
          </a:p>
          <a:p>
            <a:pPr marL="263525" indent="-263525"/>
            <a:r>
              <a:rPr lang="en-US" sz="1778" b="1" i="1" dirty="0">
                <a:solidFill>
                  <a:srgbClr val="002060"/>
                </a:solidFill>
                <a:latin typeface="Cambria" panose="02040503050406030204" pitchFamily="18" charset="0"/>
                <a:ea typeface="Cambria" panose="02040503050406030204" pitchFamily="18" charset="0"/>
              </a:rPr>
              <a:t>     Alpha = (1.0: fully opaque – no transparency,          0.0: Fully transparent,          0.0-1.0: Semi transparent)</a:t>
            </a:r>
          </a:p>
          <a:p>
            <a:endParaRPr lang="en-US" sz="1778" b="1" i="1" dirty="0">
              <a:solidFill>
                <a:srgbClr val="002060"/>
              </a:solidFill>
              <a:latin typeface="Cambria" panose="02040503050406030204" pitchFamily="18" charset="0"/>
              <a:ea typeface="Cambria" panose="02040503050406030204" pitchFamily="18" charset="0"/>
            </a:endParaRPr>
          </a:p>
          <a:p>
            <a:pPr marL="282235" indent="-282235" algn="just">
              <a:buFont typeface="Arial" panose="020B0604020202020204" pitchFamily="34" charset="0"/>
              <a:buChar char="•"/>
            </a:pPr>
            <a:r>
              <a:rPr lang="en-US" sz="1778" dirty="0">
                <a:solidFill>
                  <a:srgbClr val="002060"/>
                </a:solidFill>
                <a:latin typeface="Cambria" panose="02040503050406030204" pitchFamily="18" charset="0"/>
                <a:ea typeface="Cambria" panose="02040503050406030204" pitchFamily="18" charset="0"/>
              </a:rPr>
              <a:t>When </a:t>
            </a:r>
            <a:r>
              <a:rPr lang="en-US" sz="1778" dirty="0" err="1">
                <a:solidFill>
                  <a:srgbClr val="002060"/>
                </a:solidFill>
                <a:latin typeface="Cambria" panose="02040503050406030204" pitchFamily="18" charset="0"/>
                <a:ea typeface="Cambria" panose="02040503050406030204" pitchFamily="18" charset="0"/>
              </a:rPr>
              <a:t>glClearColor</a:t>
            </a:r>
            <a:r>
              <a:rPr lang="en-US" sz="1778" dirty="0">
                <a:solidFill>
                  <a:srgbClr val="002060"/>
                </a:solidFill>
                <a:latin typeface="Cambria" panose="02040503050406030204" pitchFamily="18" charset="0"/>
                <a:ea typeface="Cambria" panose="02040503050406030204" pitchFamily="18" charset="0"/>
              </a:rPr>
              <a:t>(1.0, 0.0, 0.0, 1.0); is called, the background color of the window is set to red.</a:t>
            </a:r>
          </a:p>
          <a:p>
            <a:pPr marL="282235" indent="-282235" algn="just">
              <a:buFont typeface="Arial" panose="020B0604020202020204" pitchFamily="34" charset="0"/>
              <a:buChar char="•"/>
            </a:pPr>
            <a:endParaRPr lang="en-US" sz="1778" dirty="0">
              <a:solidFill>
                <a:srgbClr val="002060"/>
              </a:solidFill>
              <a:latin typeface="Cambria" panose="02040503050406030204" pitchFamily="18" charset="0"/>
              <a:ea typeface="Cambria" panose="02040503050406030204" pitchFamily="18" charset="0"/>
            </a:endParaRPr>
          </a:p>
          <a:p>
            <a:pPr marL="282235" indent="-282235" algn="just">
              <a:buFont typeface="Arial" panose="020B0604020202020204" pitchFamily="34" charset="0"/>
              <a:buChar char="•"/>
            </a:pPr>
            <a:r>
              <a:rPr lang="en-US" sz="1778" dirty="0">
                <a:solidFill>
                  <a:srgbClr val="002060"/>
                </a:solidFill>
                <a:latin typeface="Cambria" panose="02040503050406030204" pitchFamily="18" charset="0"/>
                <a:ea typeface="Cambria" panose="02040503050406030204" pitchFamily="18" charset="0"/>
              </a:rPr>
              <a:t>However, to actually apply this color, you need to call </a:t>
            </a:r>
            <a:r>
              <a:rPr lang="en-US" sz="1778" b="1" dirty="0" err="1">
                <a:solidFill>
                  <a:srgbClr val="002060"/>
                </a:solidFill>
                <a:latin typeface="Cambria" panose="02040503050406030204" pitchFamily="18" charset="0"/>
                <a:ea typeface="Cambria" panose="02040503050406030204" pitchFamily="18" charset="0"/>
              </a:rPr>
              <a:t>glClear</a:t>
            </a:r>
            <a:r>
              <a:rPr lang="en-US" sz="1778" b="1" dirty="0">
                <a:solidFill>
                  <a:srgbClr val="002060"/>
                </a:solidFill>
                <a:latin typeface="Cambria" panose="02040503050406030204" pitchFamily="18" charset="0"/>
                <a:ea typeface="Cambria" panose="02040503050406030204" pitchFamily="18" charset="0"/>
              </a:rPr>
              <a:t>(GL_COLOR_BUFFER_BIT); </a:t>
            </a:r>
            <a:r>
              <a:rPr lang="en-US" sz="1778" dirty="0">
                <a:solidFill>
                  <a:srgbClr val="002060"/>
                </a:solidFill>
                <a:latin typeface="Cambria" panose="02040503050406030204" pitchFamily="18" charset="0"/>
                <a:ea typeface="Cambria" panose="02040503050406030204" pitchFamily="18" charset="0"/>
              </a:rPr>
              <a:t>in the function.</a:t>
            </a:r>
          </a:p>
        </p:txBody>
      </p:sp>
    </p:spTree>
    <p:extLst>
      <p:ext uri="{BB962C8B-B14F-4D97-AF65-F5344CB8AC3E}">
        <p14:creationId xmlns:p14="http://schemas.microsoft.com/office/powerpoint/2010/main" val="1354152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28</a:t>
            </a:r>
          </a:p>
        </p:txBody>
      </p:sp>
      <p:sp>
        <p:nvSpPr>
          <p:cNvPr id="17" name="Rounded Rectangle 16"/>
          <p:cNvSpPr/>
          <p:nvPr/>
        </p:nvSpPr>
        <p:spPr>
          <a:xfrm>
            <a:off x="3687703" y="1095963"/>
            <a:ext cx="4214519"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Sample OpenGL Program </a:t>
            </a:r>
            <a:endParaRPr lang="en-US" sz="2370" dirty="0"/>
          </a:p>
        </p:txBody>
      </p:sp>
      <p:sp>
        <p:nvSpPr>
          <p:cNvPr id="5" name="Rectangle 4"/>
          <p:cNvSpPr/>
          <p:nvPr/>
        </p:nvSpPr>
        <p:spPr>
          <a:xfrm>
            <a:off x="978371" y="1735686"/>
            <a:ext cx="10264351" cy="2172927"/>
          </a:xfrm>
          <a:prstGeom prst="rect">
            <a:avLst/>
          </a:prstGeom>
        </p:spPr>
        <p:txBody>
          <a:bodyPr wrap="square">
            <a:spAutoFit/>
          </a:bodyPr>
          <a:lstStyle/>
          <a:p>
            <a:pPr>
              <a:lnSpc>
                <a:spcPct val="107000"/>
              </a:lnSpc>
            </a:pPr>
            <a:r>
              <a:rPr lang="en-US" sz="1580" b="1" dirty="0">
                <a:solidFill>
                  <a:srgbClr val="002060"/>
                </a:solidFill>
                <a:latin typeface="Cambria" panose="02040503050406030204" pitchFamily="18" charset="0"/>
                <a:ea typeface="Calibri" panose="020F0502020204030204" pitchFamily="34" charset="0"/>
                <a:cs typeface="Times New Roman" panose="02020603050405020304" pitchFamily="18" charset="0"/>
              </a:rPr>
              <a:t> // Function to display content</a:t>
            </a:r>
          </a:p>
          <a:p>
            <a:pPr>
              <a:lnSpc>
                <a:spcPct val="107000"/>
              </a:lnSpc>
            </a:pPr>
            <a:r>
              <a:rPr lang="en-US" sz="158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void display() {</a:t>
            </a:r>
          </a:p>
          <a:p>
            <a:pPr>
              <a:lnSpc>
                <a:spcPct val="107000"/>
              </a:lnSpc>
            </a:pPr>
            <a:r>
              <a:rPr lang="en-US" sz="158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    		        </a:t>
            </a:r>
            <a:r>
              <a:rPr lang="en-US" sz="1580" b="1" dirty="0" err="1">
                <a:solidFill>
                  <a:srgbClr val="C00000"/>
                </a:solidFill>
                <a:latin typeface="Cambria" panose="02040503050406030204" pitchFamily="18" charset="0"/>
                <a:ea typeface="Calibri" panose="020F0502020204030204" pitchFamily="34" charset="0"/>
                <a:cs typeface="Times New Roman" panose="02020603050405020304" pitchFamily="18" charset="0"/>
              </a:rPr>
              <a:t>glClear</a:t>
            </a:r>
            <a:r>
              <a:rPr lang="en-US" sz="158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(GL_COLOR_BUFFER_BIT); // Clear the color buffer</a:t>
            </a:r>
          </a:p>
          <a:p>
            <a:pPr>
              <a:lnSpc>
                <a:spcPct val="107000"/>
              </a:lnSpc>
            </a:pPr>
            <a:r>
              <a:rPr lang="en-US" sz="158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		        </a:t>
            </a:r>
            <a:r>
              <a:rPr lang="en-US" sz="1580" b="1" dirty="0" err="1">
                <a:solidFill>
                  <a:srgbClr val="C00000"/>
                </a:solidFill>
                <a:latin typeface="Cambria" panose="02040503050406030204" pitchFamily="18" charset="0"/>
                <a:ea typeface="Calibri" panose="020F0502020204030204" pitchFamily="34" charset="0"/>
                <a:cs typeface="Times New Roman" panose="02020603050405020304" pitchFamily="18" charset="0"/>
              </a:rPr>
              <a:t>glLoadIdentity</a:t>
            </a:r>
            <a:r>
              <a:rPr lang="en-US" sz="158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 ();</a:t>
            </a:r>
          </a:p>
          <a:p>
            <a:pPr>
              <a:lnSpc>
                <a:spcPct val="107000"/>
              </a:lnSpc>
            </a:pPr>
            <a:r>
              <a:rPr lang="en-US" sz="158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                                                </a:t>
            </a:r>
            <a:r>
              <a:rPr lang="en-US" sz="1580" b="1" dirty="0" err="1">
                <a:solidFill>
                  <a:srgbClr val="C00000"/>
                </a:solidFill>
                <a:latin typeface="Cambria" panose="02040503050406030204" pitchFamily="18" charset="0"/>
                <a:ea typeface="Calibri" panose="020F0502020204030204" pitchFamily="34" charset="0"/>
                <a:cs typeface="Times New Roman" panose="02020603050405020304" pitchFamily="18" charset="0"/>
              </a:rPr>
              <a:t>gluLookAt</a:t>
            </a:r>
            <a:r>
              <a:rPr lang="en-US" sz="158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 (0.0,0.0,5.0,0.0,0.0,0.0,0.0,1.0,0.0);</a:t>
            </a:r>
          </a:p>
          <a:p>
            <a:pPr>
              <a:lnSpc>
                <a:spcPct val="107000"/>
              </a:lnSpc>
            </a:pPr>
            <a:r>
              <a:rPr lang="en-US" sz="158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                                                </a:t>
            </a:r>
            <a:r>
              <a:rPr lang="en-US" sz="1580" b="1" dirty="0" err="1">
                <a:solidFill>
                  <a:srgbClr val="C00000"/>
                </a:solidFill>
                <a:latin typeface="Cambria" panose="02040503050406030204" pitchFamily="18" charset="0"/>
                <a:ea typeface="Calibri" panose="020F0502020204030204" pitchFamily="34" charset="0"/>
                <a:cs typeface="Times New Roman" panose="02020603050405020304" pitchFamily="18" charset="0"/>
              </a:rPr>
              <a:t>glFlush</a:t>
            </a:r>
            <a:r>
              <a:rPr lang="en-US" sz="158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 // Flush the buffer</a:t>
            </a:r>
          </a:p>
          <a:p>
            <a:pPr>
              <a:lnSpc>
                <a:spcPct val="107000"/>
              </a:lnSpc>
            </a:pPr>
            <a:r>
              <a:rPr lang="en-US" sz="1580" b="1" dirty="0">
                <a:solidFill>
                  <a:srgbClr val="C00000"/>
                </a:solidFill>
                <a:latin typeface="Cambria" panose="02040503050406030204" pitchFamily="18" charset="0"/>
                <a:ea typeface="Calibri" panose="020F0502020204030204" pitchFamily="34" charset="0"/>
                <a:cs typeface="Times New Roman" panose="02020603050405020304" pitchFamily="18" charset="0"/>
              </a:rPr>
              <a:t>		}</a:t>
            </a:r>
            <a:endParaRPr lang="en-US" sz="1580" b="1" dirty="0">
              <a:solidFill>
                <a:srgbClr val="C00000"/>
              </a:solidFill>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endParaRPr lang="en-US" sz="1580" b="1" dirty="0">
              <a:solidFill>
                <a:srgbClr val="00206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6" name="Rectangle 5"/>
          <p:cNvSpPr/>
          <p:nvPr/>
        </p:nvSpPr>
        <p:spPr>
          <a:xfrm>
            <a:off x="1164727" y="3880556"/>
            <a:ext cx="10858836" cy="2006247"/>
          </a:xfrm>
          <a:prstGeom prst="rect">
            <a:avLst/>
          </a:prstGeom>
        </p:spPr>
        <p:txBody>
          <a:bodyPr wrap="square">
            <a:spAutoFit/>
          </a:bodyPr>
          <a:lstStyle/>
          <a:p>
            <a:pPr marL="282235" indent="-282235" algn="just">
              <a:buFont typeface="Arial" panose="020B0604020202020204" pitchFamily="34" charset="0"/>
              <a:buChar char="•"/>
            </a:pPr>
            <a:r>
              <a:rPr lang="en-US" sz="1778" dirty="0">
                <a:solidFill>
                  <a:srgbClr val="002060"/>
                </a:solidFill>
                <a:latin typeface="Cambria" panose="02040503050406030204" pitchFamily="18" charset="0"/>
                <a:ea typeface="Cambria" panose="02040503050406030204" pitchFamily="18" charset="0"/>
              </a:rPr>
              <a:t>This function display() is responsible for rendering the OpenGL scene.</a:t>
            </a:r>
          </a:p>
          <a:p>
            <a:pPr marL="282235" indent="-282235" algn="just">
              <a:buFont typeface="Arial" panose="020B0604020202020204" pitchFamily="34" charset="0"/>
              <a:buChar char="•"/>
            </a:pPr>
            <a:endParaRPr lang="en-US" sz="1778" dirty="0">
              <a:solidFill>
                <a:srgbClr val="002060"/>
              </a:solidFill>
              <a:latin typeface="Cambria" panose="02040503050406030204" pitchFamily="18" charset="0"/>
              <a:ea typeface="Cambria" panose="02040503050406030204" pitchFamily="18" charset="0"/>
            </a:endParaRPr>
          </a:p>
          <a:p>
            <a:pPr marL="282235" indent="-282235" algn="just">
              <a:buFont typeface="Arial" panose="020B0604020202020204" pitchFamily="34" charset="0"/>
              <a:buChar char="•"/>
            </a:pPr>
            <a:r>
              <a:rPr lang="en-US" sz="1778" b="1" dirty="0" err="1">
                <a:solidFill>
                  <a:srgbClr val="002060"/>
                </a:solidFill>
                <a:latin typeface="Cambria" panose="02040503050406030204" pitchFamily="18" charset="0"/>
                <a:ea typeface="Cambria" panose="02040503050406030204" pitchFamily="18" charset="0"/>
              </a:rPr>
              <a:t>glClear</a:t>
            </a:r>
            <a:r>
              <a:rPr lang="en-US" sz="1778" b="1" dirty="0">
                <a:solidFill>
                  <a:srgbClr val="002060"/>
                </a:solidFill>
                <a:latin typeface="Cambria" panose="02040503050406030204" pitchFamily="18" charset="0"/>
                <a:ea typeface="Cambria" panose="02040503050406030204" pitchFamily="18" charset="0"/>
              </a:rPr>
              <a:t>(GL_COLOR_BUFFER_BIT); </a:t>
            </a:r>
            <a:r>
              <a:rPr lang="en-US" sz="1778" dirty="0">
                <a:solidFill>
                  <a:srgbClr val="002060"/>
                </a:solidFill>
                <a:latin typeface="Cambria" panose="02040503050406030204" pitchFamily="18" charset="0"/>
                <a:ea typeface="Cambria" panose="02040503050406030204" pitchFamily="18" charset="0"/>
              </a:rPr>
              <a:t>This clears the color buffer, effectively erasing the previous frame and preparing a new blank frame for rendering.</a:t>
            </a:r>
          </a:p>
          <a:p>
            <a:pPr marL="282235" indent="-282235" algn="just">
              <a:buFont typeface="Arial" panose="020B0604020202020204" pitchFamily="34" charset="0"/>
              <a:buChar char="•"/>
            </a:pPr>
            <a:endParaRPr lang="en-US" sz="1778" dirty="0">
              <a:solidFill>
                <a:srgbClr val="002060"/>
              </a:solidFill>
              <a:latin typeface="Cambria" panose="02040503050406030204" pitchFamily="18" charset="0"/>
              <a:ea typeface="Cambria" panose="02040503050406030204" pitchFamily="18" charset="0"/>
            </a:endParaRPr>
          </a:p>
          <a:p>
            <a:pPr marL="282235" indent="-282235" algn="just">
              <a:buFont typeface="Arial" panose="020B0604020202020204" pitchFamily="34" charset="0"/>
              <a:buChar char="•"/>
            </a:pPr>
            <a:r>
              <a:rPr lang="en-US" sz="1778" b="1" dirty="0" err="1">
                <a:solidFill>
                  <a:srgbClr val="002060"/>
                </a:solidFill>
                <a:latin typeface="Cambria" panose="02040503050406030204" pitchFamily="18" charset="0"/>
                <a:ea typeface="Cambria" panose="02040503050406030204" pitchFamily="18" charset="0"/>
              </a:rPr>
              <a:t>glLoadIdentity</a:t>
            </a:r>
            <a:r>
              <a:rPr lang="en-US" sz="1778" b="1" dirty="0">
                <a:solidFill>
                  <a:srgbClr val="002060"/>
                </a:solidFill>
                <a:latin typeface="Cambria" panose="02040503050406030204" pitchFamily="18" charset="0"/>
                <a:ea typeface="Cambria" panose="02040503050406030204" pitchFamily="18" charset="0"/>
              </a:rPr>
              <a:t>(); </a:t>
            </a:r>
            <a:r>
              <a:rPr lang="en-US" sz="1778" dirty="0">
                <a:solidFill>
                  <a:srgbClr val="002060"/>
                </a:solidFill>
                <a:latin typeface="Cambria" panose="02040503050406030204" pitchFamily="18" charset="0"/>
                <a:ea typeface="Cambria" panose="02040503050406030204" pitchFamily="18" charset="0"/>
              </a:rPr>
              <a:t>Resets the current transformation matrix to the identity matrix, ensuring there are no transformations applied from previous frames.</a:t>
            </a:r>
          </a:p>
        </p:txBody>
      </p:sp>
    </p:spTree>
    <p:extLst>
      <p:ext uri="{BB962C8B-B14F-4D97-AF65-F5344CB8AC3E}">
        <p14:creationId xmlns:p14="http://schemas.microsoft.com/office/powerpoint/2010/main" val="2920495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29</a:t>
            </a:r>
          </a:p>
        </p:txBody>
      </p:sp>
      <p:sp>
        <p:nvSpPr>
          <p:cNvPr id="17" name="Rounded Rectangle 16"/>
          <p:cNvSpPr/>
          <p:nvPr/>
        </p:nvSpPr>
        <p:spPr>
          <a:xfrm>
            <a:off x="3687703" y="1095963"/>
            <a:ext cx="4214519"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Sample OpenGL Program </a:t>
            </a:r>
            <a:endParaRPr lang="en-US" sz="2370" dirty="0"/>
          </a:p>
        </p:txBody>
      </p:sp>
      <p:sp>
        <p:nvSpPr>
          <p:cNvPr id="6" name="Rectangle 5"/>
          <p:cNvSpPr/>
          <p:nvPr/>
        </p:nvSpPr>
        <p:spPr>
          <a:xfrm>
            <a:off x="1164727" y="1698038"/>
            <a:ext cx="10858836" cy="4468459"/>
          </a:xfrm>
          <a:prstGeom prst="rect">
            <a:avLst/>
          </a:prstGeom>
        </p:spPr>
        <p:txBody>
          <a:bodyPr wrap="square">
            <a:spAutoFit/>
          </a:bodyPr>
          <a:lstStyle/>
          <a:p>
            <a:pPr marL="282235" indent="-282235" algn="just">
              <a:buFont typeface="Arial" panose="020B0604020202020204" pitchFamily="34" charset="0"/>
              <a:buChar char="•"/>
            </a:pPr>
            <a:r>
              <a:rPr lang="en-US" sz="1778" b="1" dirty="0" err="1">
                <a:solidFill>
                  <a:srgbClr val="002060"/>
                </a:solidFill>
                <a:latin typeface="Cambria" panose="02040503050406030204" pitchFamily="18" charset="0"/>
                <a:ea typeface="Cambria" panose="02040503050406030204" pitchFamily="18" charset="0"/>
              </a:rPr>
              <a:t>gluLookAt</a:t>
            </a:r>
            <a:r>
              <a:rPr lang="en-US" sz="1778" b="1" dirty="0">
                <a:solidFill>
                  <a:srgbClr val="002060"/>
                </a:solidFill>
                <a:latin typeface="Cambria" panose="02040503050406030204" pitchFamily="18" charset="0"/>
                <a:ea typeface="Cambria" panose="02040503050406030204" pitchFamily="18" charset="0"/>
              </a:rPr>
              <a:t>(0.0, 0.0, 5.0, 0.0, 0.0, 0.0, 0.0, 1.0, 0.0); </a:t>
            </a:r>
            <a:r>
              <a:rPr lang="en-US" sz="1778" dirty="0">
                <a:solidFill>
                  <a:srgbClr val="002060"/>
                </a:solidFill>
                <a:latin typeface="Cambria" panose="02040503050406030204" pitchFamily="18" charset="0"/>
                <a:ea typeface="Cambria" panose="02040503050406030204" pitchFamily="18" charset="0"/>
              </a:rPr>
              <a:t>This sets up the camera/viewpoint.</a:t>
            </a:r>
          </a:p>
          <a:p>
            <a:pPr marL="282235" indent="-282235" algn="just">
              <a:buFont typeface="Arial" panose="020B0604020202020204" pitchFamily="34" charset="0"/>
              <a:buChar char="•"/>
            </a:pPr>
            <a:endParaRPr lang="en-US" sz="1778" dirty="0">
              <a:solidFill>
                <a:srgbClr val="002060"/>
              </a:solidFill>
              <a:latin typeface="Cambria" panose="02040503050406030204" pitchFamily="18" charset="0"/>
              <a:ea typeface="Cambria" panose="02040503050406030204" pitchFamily="18" charset="0"/>
            </a:endParaRPr>
          </a:p>
          <a:p>
            <a:pPr marL="282235" indent="-282235" algn="just">
              <a:buFont typeface="Arial" panose="020B0604020202020204" pitchFamily="34" charset="0"/>
              <a:buChar char="•"/>
            </a:pPr>
            <a:r>
              <a:rPr lang="en-US" sz="1778" dirty="0">
                <a:solidFill>
                  <a:srgbClr val="002060"/>
                </a:solidFill>
                <a:latin typeface="Cambria" panose="02040503050406030204" pitchFamily="18" charset="0"/>
                <a:ea typeface="Cambria" panose="02040503050406030204" pitchFamily="18" charset="0"/>
              </a:rPr>
              <a:t>The </a:t>
            </a:r>
            <a:r>
              <a:rPr lang="en-US" sz="1778" dirty="0" err="1">
                <a:solidFill>
                  <a:srgbClr val="002060"/>
                </a:solidFill>
                <a:latin typeface="Cambria" panose="02040503050406030204" pitchFamily="18" charset="0"/>
                <a:ea typeface="Cambria" panose="02040503050406030204" pitchFamily="18" charset="0"/>
              </a:rPr>
              <a:t>gluLookAt</a:t>
            </a:r>
            <a:r>
              <a:rPr lang="en-US" sz="1778" dirty="0">
                <a:solidFill>
                  <a:srgbClr val="002060"/>
                </a:solidFill>
                <a:latin typeface="Cambria" panose="02040503050406030204" pitchFamily="18" charset="0"/>
                <a:ea typeface="Cambria" panose="02040503050406030204" pitchFamily="18" charset="0"/>
              </a:rPr>
              <a:t>() function is used in OpenGL to set up the camera/view transformation. It positions the camera and defines what it looks at.</a:t>
            </a:r>
          </a:p>
          <a:p>
            <a:pPr marL="282235" indent="-282235" algn="just">
              <a:buFont typeface="Arial" panose="020B0604020202020204" pitchFamily="34" charset="0"/>
              <a:buChar char="•"/>
            </a:pPr>
            <a:endParaRPr lang="en-US" sz="1778" dirty="0">
              <a:solidFill>
                <a:srgbClr val="002060"/>
              </a:solidFill>
              <a:latin typeface="Cambria" panose="02040503050406030204" pitchFamily="18" charset="0"/>
              <a:ea typeface="Cambria" panose="02040503050406030204" pitchFamily="18" charset="0"/>
            </a:endParaRPr>
          </a:p>
          <a:p>
            <a:pPr marL="282235" indent="-282235" algn="just">
              <a:buFont typeface="Arial" panose="020B0604020202020204" pitchFamily="34" charset="0"/>
              <a:buChar char="•"/>
            </a:pPr>
            <a:r>
              <a:rPr lang="en-US" sz="1778" b="1" dirty="0">
                <a:solidFill>
                  <a:srgbClr val="002060"/>
                </a:solidFill>
                <a:latin typeface="Cambria" panose="02040503050406030204" pitchFamily="18" charset="0"/>
                <a:ea typeface="Cambria" panose="02040503050406030204" pitchFamily="18" charset="0"/>
              </a:rPr>
              <a:t>Parameters:</a:t>
            </a:r>
          </a:p>
          <a:p>
            <a:pPr marL="788691" indent="-282235" algn="just">
              <a:buFont typeface="Arial" panose="020B0604020202020204" pitchFamily="34" charset="0"/>
              <a:buChar char="•"/>
            </a:pPr>
            <a:r>
              <a:rPr lang="en-US" sz="1778" dirty="0">
                <a:solidFill>
                  <a:srgbClr val="002060"/>
                </a:solidFill>
                <a:latin typeface="Cambria" panose="02040503050406030204" pitchFamily="18" charset="0"/>
                <a:ea typeface="Cambria" panose="02040503050406030204" pitchFamily="18" charset="0"/>
              </a:rPr>
              <a:t>(0.0, 0.0, 5.0): The eye position (where the camera is placed).     </a:t>
            </a:r>
          </a:p>
          <a:p>
            <a:pPr marL="788691" indent="-282235" algn="just">
              <a:buFont typeface="Arial" panose="020B0604020202020204" pitchFamily="34" charset="0"/>
              <a:buChar char="•"/>
            </a:pPr>
            <a:endParaRPr lang="en-US" sz="1778" dirty="0">
              <a:solidFill>
                <a:srgbClr val="002060"/>
              </a:solidFill>
              <a:latin typeface="Cambria" panose="02040503050406030204" pitchFamily="18" charset="0"/>
              <a:ea typeface="Cambria" panose="02040503050406030204" pitchFamily="18" charset="0"/>
            </a:endParaRPr>
          </a:p>
          <a:p>
            <a:pPr marL="788691" indent="-282235" algn="just">
              <a:buFont typeface="Arial" panose="020B0604020202020204" pitchFamily="34" charset="0"/>
              <a:buChar char="•"/>
            </a:pPr>
            <a:r>
              <a:rPr lang="en-US" sz="1778" dirty="0">
                <a:solidFill>
                  <a:srgbClr val="002060"/>
                </a:solidFill>
                <a:latin typeface="Cambria" panose="02040503050406030204" pitchFamily="18" charset="0"/>
                <a:ea typeface="Cambria" panose="02040503050406030204" pitchFamily="18" charset="0"/>
              </a:rPr>
              <a:t>(0.0, 0.0, 0.0): The target position (the point the camera is looking at).     </a:t>
            </a:r>
          </a:p>
          <a:p>
            <a:pPr marL="788691" indent="-282235" algn="just">
              <a:buFont typeface="Arial" panose="020B0604020202020204" pitchFamily="34" charset="0"/>
              <a:buChar char="•"/>
            </a:pPr>
            <a:endParaRPr lang="en-US" sz="1778" dirty="0">
              <a:solidFill>
                <a:srgbClr val="002060"/>
              </a:solidFill>
              <a:latin typeface="Cambria" panose="02040503050406030204" pitchFamily="18" charset="0"/>
              <a:ea typeface="Cambria" panose="02040503050406030204" pitchFamily="18" charset="0"/>
            </a:endParaRPr>
          </a:p>
          <a:p>
            <a:pPr marL="788691" indent="-282235" algn="just">
              <a:buFont typeface="Arial" panose="020B0604020202020204" pitchFamily="34" charset="0"/>
              <a:buChar char="•"/>
            </a:pPr>
            <a:r>
              <a:rPr lang="en-US" sz="1778" dirty="0">
                <a:solidFill>
                  <a:srgbClr val="002060"/>
                </a:solidFill>
                <a:latin typeface="Cambria" panose="02040503050406030204" pitchFamily="18" charset="0"/>
                <a:ea typeface="Cambria" panose="02040503050406030204" pitchFamily="18" charset="0"/>
              </a:rPr>
              <a:t>(0.0, 1.0, 0.0): The up vector (which direction is "up" for the camera).   </a:t>
            </a:r>
          </a:p>
          <a:p>
            <a:pPr marL="788691" indent="-282235" algn="just">
              <a:buFont typeface="Arial" panose="020B0604020202020204" pitchFamily="34" charset="0"/>
              <a:buChar char="•"/>
            </a:pPr>
            <a:endParaRPr lang="en-US" sz="1778" dirty="0">
              <a:solidFill>
                <a:srgbClr val="002060"/>
              </a:solidFill>
              <a:latin typeface="Cambria" panose="02040503050406030204" pitchFamily="18" charset="0"/>
              <a:ea typeface="Cambria" panose="02040503050406030204" pitchFamily="18" charset="0"/>
            </a:endParaRPr>
          </a:p>
          <a:p>
            <a:pPr marL="282235" indent="-282235" algn="just">
              <a:buFont typeface="Arial" panose="020B0604020202020204" pitchFamily="34" charset="0"/>
              <a:buChar char="•"/>
            </a:pPr>
            <a:r>
              <a:rPr lang="en-US" sz="1778" b="1" dirty="0">
                <a:solidFill>
                  <a:srgbClr val="002060"/>
                </a:solidFill>
                <a:latin typeface="Cambria" panose="02040503050406030204" pitchFamily="18" charset="0"/>
                <a:ea typeface="Cambria" panose="02040503050406030204" pitchFamily="18" charset="0"/>
              </a:rPr>
              <a:t>Effect:</a:t>
            </a:r>
            <a:r>
              <a:rPr lang="en-US" sz="1778" dirty="0">
                <a:solidFill>
                  <a:srgbClr val="002060"/>
                </a:solidFill>
                <a:latin typeface="Cambria" panose="02040503050406030204" pitchFamily="18" charset="0"/>
                <a:ea typeface="Cambria" panose="02040503050406030204" pitchFamily="18" charset="0"/>
              </a:rPr>
              <a:t> Places the camera at (0,0,5), looking towards the origin (0,0,0), with the positive Y-axis as "up.“</a:t>
            </a:r>
          </a:p>
          <a:p>
            <a:pPr marL="282235" indent="-282235" algn="just">
              <a:buFont typeface="Arial" panose="020B0604020202020204" pitchFamily="34" charset="0"/>
              <a:buChar char="•"/>
            </a:pPr>
            <a:endParaRPr lang="en-US" sz="1778" dirty="0">
              <a:solidFill>
                <a:srgbClr val="002060"/>
              </a:solidFill>
              <a:latin typeface="Cambria" panose="02040503050406030204" pitchFamily="18" charset="0"/>
              <a:ea typeface="Cambria" panose="02040503050406030204" pitchFamily="18" charset="0"/>
            </a:endParaRPr>
          </a:p>
          <a:p>
            <a:pPr marL="282235" indent="-282235" algn="just">
              <a:buFont typeface="Arial" panose="020B0604020202020204" pitchFamily="34" charset="0"/>
              <a:buChar char="•"/>
            </a:pPr>
            <a:r>
              <a:rPr lang="en-US" sz="1778" b="1" dirty="0">
                <a:solidFill>
                  <a:srgbClr val="C00000"/>
                </a:solidFill>
                <a:latin typeface="Cambria" panose="02040503050406030204" pitchFamily="18" charset="0"/>
                <a:ea typeface="Cambria" panose="02040503050406030204" pitchFamily="18" charset="0"/>
              </a:rPr>
              <a:t>void </a:t>
            </a:r>
            <a:r>
              <a:rPr lang="en-US" sz="1778" b="1" dirty="0" err="1">
                <a:solidFill>
                  <a:srgbClr val="C00000"/>
                </a:solidFill>
                <a:latin typeface="Cambria" panose="02040503050406030204" pitchFamily="18" charset="0"/>
                <a:ea typeface="Cambria" panose="02040503050406030204" pitchFamily="18" charset="0"/>
              </a:rPr>
              <a:t>gluLookAt</a:t>
            </a:r>
            <a:r>
              <a:rPr lang="en-US" sz="1778" b="1" dirty="0">
                <a:solidFill>
                  <a:srgbClr val="C00000"/>
                </a:solidFill>
                <a:latin typeface="Cambria" panose="02040503050406030204" pitchFamily="18" charset="0"/>
                <a:ea typeface="Cambria" panose="02040503050406030204" pitchFamily="18" charset="0"/>
              </a:rPr>
              <a:t>(</a:t>
            </a:r>
            <a:r>
              <a:rPr lang="en-US" sz="1778" b="1" dirty="0" err="1">
                <a:solidFill>
                  <a:srgbClr val="C00000"/>
                </a:solidFill>
                <a:latin typeface="Cambria" panose="02040503050406030204" pitchFamily="18" charset="0"/>
                <a:ea typeface="Cambria" panose="02040503050406030204" pitchFamily="18" charset="0"/>
              </a:rPr>
              <a:t>GLdouble</a:t>
            </a:r>
            <a:r>
              <a:rPr lang="en-US" sz="1778" b="1" dirty="0">
                <a:solidFill>
                  <a:srgbClr val="C00000"/>
                </a:solidFill>
                <a:latin typeface="Cambria" panose="02040503050406030204" pitchFamily="18" charset="0"/>
                <a:ea typeface="Cambria" panose="02040503050406030204" pitchFamily="18" charset="0"/>
              </a:rPr>
              <a:t> </a:t>
            </a:r>
            <a:r>
              <a:rPr lang="en-US" sz="1778" b="1" dirty="0" err="1">
                <a:solidFill>
                  <a:srgbClr val="C00000"/>
                </a:solidFill>
                <a:latin typeface="Cambria" panose="02040503050406030204" pitchFamily="18" charset="0"/>
                <a:ea typeface="Cambria" panose="02040503050406030204" pitchFamily="18" charset="0"/>
              </a:rPr>
              <a:t>eyeX</a:t>
            </a:r>
            <a:r>
              <a:rPr lang="en-US" sz="1778" b="1" dirty="0">
                <a:solidFill>
                  <a:srgbClr val="C00000"/>
                </a:solidFill>
                <a:latin typeface="Cambria" panose="02040503050406030204" pitchFamily="18" charset="0"/>
                <a:ea typeface="Cambria" panose="02040503050406030204" pitchFamily="18" charset="0"/>
              </a:rPr>
              <a:t>,  </a:t>
            </a:r>
            <a:r>
              <a:rPr lang="en-US" sz="1778" b="1" dirty="0" err="1">
                <a:solidFill>
                  <a:srgbClr val="C00000"/>
                </a:solidFill>
                <a:latin typeface="Cambria" panose="02040503050406030204" pitchFamily="18" charset="0"/>
                <a:ea typeface="Cambria" panose="02040503050406030204" pitchFamily="18" charset="0"/>
              </a:rPr>
              <a:t>GLdouble</a:t>
            </a:r>
            <a:r>
              <a:rPr lang="en-US" sz="1778" b="1" dirty="0">
                <a:solidFill>
                  <a:srgbClr val="C00000"/>
                </a:solidFill>
                <a:latin typeface="Cambria" panose="02040503050406030204" pitchFamily="18" charset="0"/>
                <a:ea typeface="Cambria" panose="02040503050406030204" pitchFamily="18" charset="0"/>
              </a:rPr>
              <a:t> </a:t>
            </a:r>
            <a:r>
              <a:rPr lang="en-US" sz="1778" b="1" dirty="0" err="1">
                <a:solidFill>
                  <a:srgbClr val="C00000"/>
                </a:solidFill>
                <a:latin typeface="Cambria" panose="02040503050406030204" pitchFamily="18" charset="0"/>
                <a:ea typeface="Cambria" panose="02040503050406030204" pitchFamily="18" charset="0"/>
              </a:rPr>
              <a:t>eyeY</a:t>
            </a:r>
            <a:r>
              <a:rPr lang="en-US" sz="1778" b="1" dirty="0">
                <a:solidFill>
                  <a:srgbClr val="C00000"/>
                </a:solidFill>
                <a:latin typeface="Cambria" panose="02040503050406030204" pitchFamily="18" charset="0"/>
                <a:ea typeface="Cambria" panose="02040503050406030204" pitchFamily="18" charset="0"/>
              </a:rPr>
              <a:t>,  </a:t>
            </a:r>
            <a:r>
              <a:rPr lang="en-US" sz="1778" b="1" dirty="0" err="1">
                <a:solidFill>
                  <a:srgbClr val="C00000"/>
                </a:solidFill>
                <a:latin typeface="Cambria" panose="02040503050406030204" pitchFamily="18" charset="0"/>
                <a:ea typeface="Cambria" panose="02040503050406030204" pitchFamily="18" charset="0"/>
              </a:rPr>
              <a:t>GLdouble</a:t>
            </a:r>
            <a:r>
              <a:rPr lang="en-US" sz="1778" b="1" dirty="0">
                <a:solidFill>
                  <a:srgbClr val="C00000"/>
                </a:solidFill>
                <a:latin typeface="Cambria" panose="02040503050406030204" pitchFamily="18" charset="0"/>
                <a:ea typeface="Cambria" panose="02040503050406030204" pitchFamily="18" charset="0"/>
              </a:rPr>
              <a:t> </a:t>
            </a:r>
            <a:r>
              <a:rPr lang="en-US" sz="1778" b="1" dirty="0" err="1">
                <a:solidFill>
                  <a:srgbClr val="C00000"/>
                </a:solidFill>
                <a:latin typeface="Cambria" panose="02040503050406030204" pitchFamily="18" charset="0"/>
                <a:ea typeface="Cambria" panose="02040503050406030204" pitchFamily="18" charset="0"/>
              </a:rPr>
              <a:t>eyeZ</a:t>
            </a:r>
            <a:r>
              <a:rPr lang="en-US" sz="1778" b="1" dirty="0">
                <a:solidFill>
                  <a:srgbClr val="C00000"/>
                </a:solidFill>
                <a:latin typeface="Cambria" panose="02040503050406030204" pitchFamily="18" charset="0"/>
                <a:ea typeface="Cambria" panose="02040503050406030204" pitchFamily="18" charset="0"/>
              </a:rPr>
              <a:t>,  </a:t>
            </a:r>
            <a:r>
              <a:rPr lang="en-US" sz="1778" b="1" dirty="0" err="1">
                <a:solidFill>
                  <a:srgbClr val="C00000"/>
                </a:solidFill>
                <a:latin typeface="Cambria" panose="02040503050406030204" pitchFamily="18" charset="0"/>
                <a:ea typeface="Cambria" panose="02040503050406030204" pitchFamily="18" charset="0"/>
              </a:rPr>
              <a:t>GLdouble</a:t>
            </a:r>
            <a:r>
              <a:rPr lang="en-US" sz="1778" b="1" dirty="0">
                <a:solidFill>
                  <a:srgbClr val="C00000"/>
                </a:solidFill>
                <a:latin typeface="Cambria" panose="02040503050406030204" pitchFamily="18" charset="0"/>
                <a:ea typeface="Cambria" panose="02040503050406030204" pitchFamily="18" charset="0"/>
              </a:rPr>
              <a:t> </a:t>
            </a:r>
            <a:r>
              <a:rPr lang="en-US" sz="1778" b="1" dirty="0" err="1">
                <a:solidFill>
                  <a:srgbClr val="C00000"/>
                </a:solidFill>
                <a:latin typeface="Cambria" panose="02040503050406030204" pitchFamily="18" charset="0"/>
                <a:ea typeface="Cambria" panose="02040503050406030204" pitchFamily="18" charset="0"/>
              </a:rPr>
              <a:t>centerX</a:t>
            </a:r>
            <a:r>
              <a:rPr lang="en-US" sz="1778" b="1" dirty="0">
                <a:solidFill>
                  <a:srgbClr val="C00000"/>
                </a:solidFill>
                <a:latin typeface="Cambria" panose="02040503050406030204" pitchFamily="18" charset="0"/>
                <a:ea typeface="Cambria" panose="02040503050406030204" pitchFamily="18" charset="0"/>
              </a:rPr>
              <a:t>,  </a:t>
            </a:r>
            <a:r>
              <a:rPr lang="en-US" sz="1778" b="1" dirty="0" err="1">
                <a:solidFill>
                  <a:srgbClr val="C00000"/>
                </a:solidFill>
                <a:latin typeface="Cambria" panose="02040503050406030204" pitchFamily="18" charset="0"/>
                <a:ea typeface="Cambria" panose="02040503050406030204" pitchFamily="18" charset="0"/>
              </a:rPr>
              <a:t>GLdouble</a:t>
            </a:r>
            <a:r>
              <a:rPr lang="en-US" sz="1778" b="1" dirty="0">
                <a:solidFill>
                  <a:srgbClr val="C00000"/>
                </a:solidFill>
                <a:latin typeface="Cambria" panose="02040503050406030204" pitchFamily="18" charset="0"/>
                <a:ea typeface="Cambria" panose="02040503050406030204" pitchFamily="18" charset="0"/>
              </a:rPr>
              <a:t> </a:t>
            </a:r>
            <a:r>
              <a:rPr lang="en-US" sz="1778" b="1" dirty="0" err="1">
                <a:solidFill>
                  <a:srgbClr val="C00000"/>
                </a:solidFill>
                <a:latin typeface="Cambria" panose="02040503050406030204" pitchFamily="18" charset="0"/>
                <a:ea typeface="Cambria" panose="02040503050406030204" pitchFamily="18" charset="0"/>
              </a:rPr>
              <a:t>centerY</a:t>
            </a:r>
            <a:r>
              <a:rPr lang="en-US" sz="1778" b="1" dirty="0">
                <a:solidFill>
                  <a:srgbClr val="C00000"/>
                </a:solidFill>
                <a:latin typeface="Cambria" panose="02040503050406030204" pitchFamily="18" charset="0"/>
                <a:ea typeface="Cambria" panose="02040503050406030204" pitchFamily="18" charset="0"/>
              </a:rPr>
              <a:t>,  </a:t>
            </a:r>
            <a:r>
              <a:rPr lang="en-US" sz="1778" b="1" dirty="0" err="1">
                <a:solidFill>
                  <a:srgbClr val="C00000"/>
                </a:solidFill>
                <a:latin typeface="Cambria" panose="02040503050406030204" pitchFamily="18" charset="0"/>
                <a:ea typeface="Cambria" panose="02040503050406030204" pitchFamily="18" charset="0"/>
              </a:rPr>
              <a:t>GLdouble</a:t>
            </a:r>
            <a:r>
              <a:rPr lang="en-US" sz="1778" b="1" dirty="0">
                <a:solidFill>
                  <a:srgbClr val="C00000"/>
                </a:solidFill>
                <a:latin typeface="Cambria" panose="02040503050406030204" pitchFamily="18" charset="0"/>
                <a:ea typeface="Cambria" panose="02040503050406030204" pitchFamily="18" charset="0"/>
              </a:rPr>
              <a:t> </a:t>
            </a:r>
            <a:r>
              <a:rPr lang="en-US" sz="1778" b="1" dirty="0" err="1">
                <a:solidFill>
                  <a:srgbClr val="C00000"/>
                </a:solidFill>
                <a:latin typeface="Cambria" panose="02040503050406030204" pitchFamily="18" charset="0"/>
                <a:ea typeface="Cambria" panose="02040503050406030204" pitchFamily="18" charset="0"/>
              </a:rPr>
              <a:t>centerZ</a:t>
            </a:r>
            <a:r>
              <a:rPr lang="en-US" sz="1778" b="1" dirty="0">
                <a:solidFill>
                  <a:srgbClr val="C00000"/>
                </a:solidFill>
                <a:latin typeface="Cambria" panose="02040503050406030204" pitchFamily="18" charset="0"/>
                <a:ea typeface="Cambria" panose="02040503050406030204" pitchFamily="18" charset="0"/>
              </a:rPr>
              <a:t>,  </a:t>
            </a:r>
            <a:r>
              <a:rPr lang="en-US" sz="1778" b="1" dirty="0" err="1">
                <a:solidFill>
                  <a:srgbClr val="C00000"/>
                </a:solidFill>
                <a:latin typeface="Cambria" panose="02040503050406030204" pitchFamily="18" charset="0"/>
                <a:ea typeface="Cambria" panose="02040503050406030204" pitchFamily="18" charset="0"/>
              </a:rPr>
              <a:t>GLdouble</a:t>
            </a:r>
            <a:r>
              <a:rPr lang="en-US" sz="1778" b="1" dirty="0">
                <a:solidFill>
                  <a:srgbClr val="C00000"/>
                </a:solidFill>
                <a:latin typeface="Cambria" panose="02040503050406030204" pitchFamily="18" charset="0"/>
                <a:ea typeface="Cambria" panose="02040503050406030204" pitchFamily="18" charset="0"/>
              </a:rPr>
              <a:t> </a:t>
            </a:r>
            <a:r>
              <a:rPr lang="en-US" sz="1778" b="1" dirty="0" err="1">
                <a:solidFill>
                  <a:srgbClr val="C00000"/>
                </a:solidFill>
                <a:latin typeface="Cambria" panose="02040503050406030204" pitchFamily="18" charset="0"/>
                <a:ea typeface="Cambria" panose="02040503050406030204" pitchFamily="18" charset="0"/>
              </a:rPr>
              <a:t>upX</a:t>
            </a:r>
            <a:r>
              <a:rPr lang="en-US" sz="1778" b="1" dirty="0">
                <a:solidFill>
                  <a:srgbClr val="C00000"/>
                </a:solidFill>
                <a:latin typeface="Cambria" panose="02040503050406030204" pitchFamily="18" charset="0"/>
                <a:ea typeface="Cambria" panose="02040503050406030204" pitchFamily="18" charset="0"/>
              </a:rPr>
              <a:t>,  </a:t>
            </a:r>
            <a:r>
              <a:rPr lang="en-US" sz="1778" b="1" dirty="0" err="1">
                <a:solidFill>
                  <a:srgbClr val="C00000"/>
                </a:solidFill>
                <a:latin typeface="Cambria" panose="02040503050406030204" pitchFamily="18" charset="0"/>
                <a:ea typeface="Cambria" panose="02040503050406030204" pitchFamily="18" charset="0"/>
              </a:rPr>
              <a:t>GLdouble</a:t>
            </a:r>
            <a:r>
              <a:rPr lang="en-US" sz="1778" b="1" dirty="0">
                <a:solidFill>
                  <a:srgbClr val="C00000"/>
                </a:solidFill>
                <a:latin typeface="Cambria" panose="02040503050406030204" pitchFamily="18" charset="0"/>
                <a:ea typeface="Cambria" panose="02040503050406030204" pitchFamily="18" charset="0"/>
              </a:rPr>
              <a:t> </a:t>
            </a:r>
            <a:r>
              <a:rPr lang="en-US" sz="1778" b="1" dirty="0" err="1">
                <a:solidFill>
                  <a:srgbClr val="C00000"/>
                </a:solidFill>
                <a:latin typeface="Cambria" panose="02040503050406030204" pitchFamily="18" charset="0"/>
                <a:ea typeface="Cambria" panose="02040503050406030204" pitchFamily="18" charset="0"/>
              </a:rPr>
              <a:t>upY</a:t>
            </a:r>
            <a:r>
              <a:rPr lang="en-US" sz="1778" b="1" dirty="0">
                <a:solidFill>
                  <a:srgbClr val="C00000"/>
                </a:solidFill>
                <a:latin typeface="Cambria" panose="02040503050406030204" pitchFamily="18" charset="0"/>
                <a:ea typeface="Cambria" panose="02040503050406030204" pitchFamily="18" charset="0"/>
              </a:rPr>
              <a:t>,  </a:t>
            </a:r>
            <a:r>
              <a:rPr lang="en-US" sz="1778" b="1" dirty="0" err="1">
                <a:solidFill>
                  <a:srgbClr val="C00000"/>
                </a:solidFill>
                <a:latin typeface="Cambria" panose="02040503050406030204" pitchFamily="18" charset="0"/>
                <a:ea typeface="Cambria" panose="02040503050406030204" pitchFamily="18" charset="0"/>
              </a:rPr>
              <a:t>GLdouble</a:t>
            </a:r>
            <a:r>
              <a:rPr lang="en-US" sz="1778" b="1" dirty="0">
                <a:solidFill>
                  <a:srgbClr val="C00000"/>
                </a:solidFill>
                <a:latin typeface="Cambria" panose="02040503050406030204" pitchFamily="18" charset="0"/>
                <a:ea typeface="Cambria" panose="02040503050406030204" pitchFamily="18" charset="0"/>
              </a:rPr>
              <a:t> </a:t>
            </a:r>
            <a:r>
              <a:rPr lang="en-US" sz="1778" b="1" dirty="0" err="1">
                <a:solidFill>
                  <a:srgbClr val="C00000"/>
                </a:solidFill>
                <a:latin typeface="Cambria" panose="02040503050406030204" pitchFamily="18" charset="0"/>
                <a:ea typeface="Cambria" panose="02040503050406030204" pitchFamily="18" charset="0"/>
              </a:rPr>
              <a:t>upZ</a:t>
            </a:r>
            <a:r>
              <a:rPr lang="en-US" sz="1778" b="1" dirty="0">
                <a:solidFill>
                  <a:srgbClr val="C00000"/>
                </a:solidFill>
                <a:latin typeface="Cambria" panose="02040503050406030204" pitchFamily="18" charset="0"/>
                <a:ea typeface="Cambria" panose="02040503050406030204" pitchFamily="18" charset="0"/>
              </a:rPr>
              <a:t>);</a:t>
            </a:r>
          </a:p>
        </p:txBody>
      </p:sp>
    </p:spTree>
    <p:extLst>
      <p:ext uri="{BB962C8B-B14F-4D97-AF65-F5344CB8AC3E}">
        <p14:creationId xmlns:p14="http://schemas.microsoft.com/office/powerpoint/2010/main" val="3881980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3</a:t>
            </a:r>
          </a:p>
        </p:txBody>
      </p:sp>
      <p:sp>
        <p:nvSpPr>
          <p:cNvPr id="8" name="Rounded Rectangle 7"/>
          <p:cNvSpPr/>
          <p:nvPr/>
        </p:nvSpPr>
        <p:spPr>
          <a:xfrm>
            <a:off x="3668889" y="1095963"/>
            <a:ext cx="4854222"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Session 2</a:t>
            </a:r>
            <a:endParaRPr lang="en-US" sz="2370" dirty="0"/>
          </a:p>
        </p:txBody>
      </p:sp>
      <p:sp>
        <p:nvSpPr>
          <p:cNvPr id="9" name="Rectangle 8"/>
          <p:cNvSpPr/>
          <p:nvPr/>
        </p:nvSpPr>
        <p:spPr>
          <a:xfrm>
            <a:off x="1429926" y="1999074"/>
            <a:ext cx="9783704" cy="1105880"/>
          </a:xfrm>
          <a:prstGeom prst="rect">
            <a:avLst/>
          </a:prstGeom>
        </p:spPr>
        <p:txBody>
          <a:bodyPr wrap="square">
            <a:spAutoFit/>
          </a:bodyPr>
          <a:lstStyle/>
          <a:p>
            <a:r>
              <a:rPr lang="en-US" sz="1975" b="1" i="1" dirty="0">
                <a:solidFill>
                  <a:srgbClr val="002060"/>
                </a:solidFill>
                <a:latin typeface="Bookman Old Style" panose="02050604050505020204" pitchFamily="18" charset="0"/>
              </a:rPr>
              <a:t>Computer Graphics and OpenGL</a:t>
            </a:r>
          </a:p>
          <a:p>
            <a:r>
              <a:rPr lang="en-US" sz="1975" dirty="0">
                <a:solidFill>
                  <a:srgbClr val="002060"/>
                </a:solidFill>
                <a:latin typeface="Cambria" pitchFamily="18" charset="0"/>
              </a:rPr>
              <a:t> </a:t>
            </a:r>
          </a:p>
          <a:p>
            <a:pPr marL="338682" indent="-338682">
              <a:lnSpc>
                <a:spcPct val="150000"/>
              </a:lnSpc>
              <a:buFont typeface="Arial" panose="020B0604020202020204" pitchFamily="34" charset="0"/>
              <a:buChar char="•"/>
            </a:pPr>
            <a:r>
              <a:rPr lang="en-US" sz="1975" i="1" dirty="0">
                <a:solidFill>
                  <a:srgbClr val="002060"/>
                </a:solidFill>
                <a:latin typeface="Bookman Old Style" panose="02050604050505020204" pitchFamily="18" charset="0"/>
              </a:rPr>
              <a:t>Introduction to OpenGL</a:t>
            </a:r>
          </a:p>
        </p:txBody>
      </p:sp>
    </p:spTree>
    <p:extLst>
      <p:ext uri="{BB962C8B-B14F-4D97-AF65-F5344CB8AC3E}">
        <p14:creationId xmlns:p14="http://schemas.microsoft.com/office/powerpoint/2010/main" val="1324557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30</a:t>
            </a:r>
          </a:p>
        </p:txBody>
      </p:sp>
      <p:sp>
        <p:nvSpPr>
          <p:cNvPr id="17" name="Rounded Rectangle 16"/>
          <p:cNvSpPr/>
          <p:nvPr/>
        </p:nvSpPr>
        <p:spPr>
          <a:xfrm>
            <a:off x="3687703" y="1095963"/>
            <a:ext cx="4214519"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Sample OpenGL Program </a:t>
            </a:r>
            <a:endParaRPr lang="en-US" sz="2370" dirty="0"/>
          </a:p>
        </p:txBody>
      </p:sp>
      <p:sp>
        <p:nvSpPr>
          <p:cNvPr id="6" name="Rectangle 5"/>
          <p:cNvSpPr/>
          <p:nvPr/>
        </p:nvSpPr>
        <p:spPr>
          <a:xfrm>
            <a:off x="1164727" y="1698037"/>
            <a:ext cx="10858836" cy="668749"/>
          </a:xfrm>
          <a:prstGeom prst="rect">
            <a:avLst/>
          </a:prstGeom>
        </p:spPr>
        <p:txBody>
          <a:bodyPr wrap="square">
            <a:spAutoFit/>
          </a:bodyPr>
          <a:lstStyle/>
          <a:p>
            <a:pPr marL="282235" indent="-282235" algn="just">
              <a:buFont typeface="Arial" panose="020B0604020202020204" pitchFamily="34" charset="0"/>
              <a:buChar char="•"/>
            </a:pPr>
            <a:r>
              <a:rPr lang="en-US" sz="1975" b="1" dirty="0" err="1">
                <a:solidFill>
                  <a:srgbClr val="C00000"/>
                </a:solidFill>
                <a:latin typeface="Cambria" panose="02040503050406030204" pitchFamily="18" charset="0"/>
                <a:ea typeface="Cambria" panose="02040503050406030204" pitchFamily="18" charset="0"/>
              </a:rPr>
              <a:t>glFlush</a:t>
            </a:r>
            <a:r>
              <a:rPr lang="en-US" sz="1975" b="1" dirty="0">
                <a:solidFill>
                  <a:srgbClr val="C00000"/>
                </a:solidFill>
                <a:latin typeface="Cambria" panose="02040503050406030204" pitchFamily="18" charset="0"/>
                <a:ea typeface="Cambria" panose="02040503050406030204" pitchFamily="18" charset="0"/>
              </a:rPr>
              <a:t>(); </a:t>
            </a:r>
            <a:r>
              <a:rPr lang="en-US" sz="1778" dirty="0">
                <a:solidFill>
                  <a:srgbClr val="002060"/>
                </a:solidFill>
                <a:latin typeface="Cambria" panose="02040503050406030204" pitchFamily="18" charset="0"/>
                <a:ea typeface="Cambria" panose="02040503050406030204" pitchFamily="18" charset="0"/>
              </a:rPr>
              <a:t>Forces the execution of OpenGL commands to ensure that all rendering is completed.</a:t>
            </a:r>
          </a:p>
          <a:p>
            <a:pPr marL="282235" indent="-282235" algn="just">
              <a:buFont typeface="Arial" panose="020B0604020202020204" pitchFamily="34" charset="0"/>
              <a:buChar char="•"/>
            </a:pPr>
            <a:endParaRPr lang="en-US" sz="1778" dirty="0">
              <a:solidFill>
                <a:srgbClr val="002060"/>
              </a:solidFill>
              <a:latin typeface="Cambria" panose="02040503050406030204" pitchFamily="18" charset="0"/>
              <a:ea typeface="Cambria" panose="02040503050406030204" pitchFamily="18" charset="0"/>
            </a:endParaRPr>
          </a:p>
        </p:txBody>
      </p:sp>
      <p:pic>
        <p:nvPicPr>
          <p:cNvPr id="7" name="Picture 6"/>
          <p:cNvPicPr>
            <a:picLocks noChangeAspect="1"/>
          </p:cNvPicPr>
          <p:nvPr/>
        </p:nvPicPr>
        <p:blipFill>
          <a:blip r:embed="rId2"/>
          <a:stretch>
            <a:fillRect/>
          </a:stretch>
        </p:blipFill>
        <p:spPr>
          <a:xfrm>
            <a:off x="1204148" y="2366786"/>
            <a:ext cx="4773997" cy="3022090"/>
          </a:xfrm>
          <a:prstGeom prst="rect">
            <a:avLst/>
          </a:prstGeom>
        </p:spPr>
      </p:pic>
      <p:pic>
        <p:nvPicPr>
          <p:cNvPr id="8" name="Picture 7"/>
          <p:cNvPicPr>
            <a:picLocks noChangeAspect="1"/>
          </p:cNvPicPr>
          <p:nvPr/>
        </p:nvPicPr>
        <p:blipFill>
          <a:blip r:embed="rId3"/>
          <a:stretch>
            <a:fillRect/>
          </a:stretch>
        </p:blipFill>
        <p:spPr>
          <a:xfrm>
            <a:off x="6484372" y="2442045"/>
            <a:ext cx="5032963" cy="2961672"/>
          </a:xfrm>
          <a:prstGeom prst="rect">
            <a:avLst/>
          </a:prstGeom>
        </p:spPr>
      </p:pic>
    </p:spTree>
    <p:extLst>
      <p:ext uri="{BB962C8B-B14F-4D97-AF65-F5344CB8AC3E}">
        <p14:creationId xmlns:p14="http://schemas.microsoft.com/office/powerpoint/2010/main" val="3239324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31</a:t>
            </a:r>
          </a:p>
        </p:txBody>
      </p:sp>
      <p:sp>
        <p:nvSpPr>
          <p:cNvPr id="5" name="Rounded Rectangle 4"/>
          <p:cNvSpPr/>
          <p:nvPr/>
        </p:nvSpPr>
        <p:spPr>
          <a:xfrm>
            <a:off x="3631260" y="1095963"/>
            <a:ext cx="4929481"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Summary</a:t>
            </a:r>
            <a:endParaRPr lang="en-US" sz="2370" dirty="0"/>
          </a:p>
        </p:txBody>
      </p:sp>
      <p:sp>
        <p:nvSpPr>
          <p:cNvPr id="7" name="Rectangle 6"/>
          <p:cNvSpPr/>
          <p:nvPr/>
        </p:nvSpPr>
        <p:spPr>
          <a:xfrm>
            <a:off x="752592" y="1923815"/>
            <a:ext cx="10912593" cy="1915054"/>
          </a:xfrm>
          <a:prstGeom prst="rect">
            <a:avLst/>
          </a:prstGeom>
        </p:spPr>
        <p:txBody>
          <a:bodyPr wrap="square">
            <a:spAutoFit/>
          </a:bodyPr>
          <a:lstStyle/>
          <a:p>
            <a:pPr marL="338682" indent="-338682" algn="just">
              <a:lnSpc>
                <a:spcPct val="150000"/>
              </a:lnSpc>
              <a:buFont typeface="Arial" pitchFamily="34" charset="0"/>
              <a:buChar char="•"/>
            </a:pPr>
            <a:r>
              <a:rPr lang="en-US" sz="1975" i="1" dirty="0">
                <a:solidFill>
                  <a:srgbClr val="002060"/>
                </a:solidFill>
                <a:latin typeface="Bookman Old Style" panose="02050604050505020204" pitchFamily="18" charset="0"/>
              </a:rPr>
              <a:t>In today’s session,  you all have gone through  the following  topics</a:t>
            </a:r>
          </a:p>
          <a:p>
            <a:pPr marL="1183821" indent="-338682" algn="just">
              <a:lnSpc>
                <a:spcPct val="150000"/>
              </a:lnSpc>
              <a:buFont typeface="Arial" pitchFamily="34" charset="0"/>
              <a:buChar char="•"/>
            </a:pPr>
            <a:r>
              <a:rPr lang="en-US" sz="1975" i="1" dirty="0">
                <a:solidFill>
                  <a:srgbClr val="002060"/>
                </a:solidFill>
                <a:latin typeface="Bookman Old Style" panose="02050604050505020204" pitchFamily="18" charset="0"/>
              </a:rPr>
              <a:t>Computer Graphics and OpenGL</a:t>
            </a:r>
          </a:p>
          <a:p>
            <a:pPr marL="1864321" indent="-338682" algn="just">
              <a:lnSpc>
                <a:spcPct val="150000"/>
              </a:lnSpc>
              <a:buFont typeface="Arial" pitchFamily="34" charset="0"/>
              <a:buChar char="•"/>
            </a:pPr>
            <a:r>
              <a:rPr lang="en-US" sz="1975" i="1" dirty="0">
                <a:solidFill>
                  <a:srgbClr val="002060"/>
                </a:solidFill>
                <a:latin typeface="Bookman Old Style" panose="02050604050505020204" pitchFamily="18" charset="0"/>
              </a:rPr>
              <a:t> Introduction to OpenGL</a:t>
            </a:r>
          </a:p>
          <a:p>
            <a:pPr marL="1525639" algn="just">
              <a:lnSpc>
                <a:spcPct val="150000"/>
              </a:lnSpc>
            </a:pPr>
            <a:r>
              <a:rPr lang="en-US" sz="1975" i="1" dirty="0">
                <a:solidFill>
                  <a:srgbClr val="002060"/>
                </a:solidFill>
                <a:latin typeface="Bookman Old Style" panose="02050604050505020204" pitchFamily="18" charset="0"/>
              </a:rPr>
              <a:t> </a:t>
            </a:r>
          </a:p>
        </p:txBody>
      </p:sp>
    </p:spTree>
    <p:extLst>
      <p:ext uri="{BB962C8B-B14F-4D97-AF65-F5344CB8AC3E}">
        <p14:creationId xmlns:p14="http://schemas.microsoft.com/office/powerpoint/2010/main" val="19891810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32</a:t>
            </a:r>
          </a:p>
        </p:txBody>
      </p:sp>
      <p:sp>
        <p:nvSpPr>
          <p:cNvPr id="5" name="Rounded Rectangle 4"/>
          <p:cNvSpPr/>
          <p:nvPr/>
        </p:nvSpPr>
        <p:spPr>
          <a:xfrm>
            <a:off x="3631260" y="1095963"/>
            <a:ext cx="4929481"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Discussion  and  Interaction</a:t>
            </a:r>
            <a:endParaRPr lang="en-US" sz="2370" dirty="0"/>
          </a:p>
        </p:txBody>
      </p:sp>
      <p:pic>
        <p:nvPicPr>
          <p:cNvPr id="2050" name="Picture 2" descr="Pin on Quick Saves"/>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913481" y="1999074"/>
            <a:ext cx="4328621" cy="41392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420615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33</a:t>
            </a:r>
          </a:p>
        </p:txBody>
      </p:sp>
      <p:sp>
        <p:nvSpPr>
          <p:cNvPr id="5" name="Rounded Rectangle 4"/>
          <p:cNvSpPr/>
          <p:nvPr/>
        </p:nvSpPr>
        <p:spPr>
          <a:xfrm>
            <a:off x="3631260" y="1095963"/>
            <a:ext cx="4929481"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Topics  for  Next  Session</a:t>
            </a:r>
            <a:endParaRPr lang="en-US" sz="2370" dirty="0"/>
          </a:p>
        </p:txBody>
      </p:sp>
      <p:sp>
        <p:nvSpPr>
          <p:cNvPr id="8" name="Rectangle 7"/>
          <p:cNvSpPr/>
          <p:nvPr/>
        </p:nvSpPr>
        <p:spPr>
          <a:xfrm>
            <a:off x="752592" y="1923815"/>
            <a:ext cx="10912593" cy="953915"/>
          </a:xfrm>
          <a:prstGeom prst="rect">
            <a:avLst/>
          </a:prstGeom>
        </p:spPr>
        <p:txBody>
          <a:bodyPr wrap="square">
            <a:spAutoFit/>
          </a:bodyPr>
          <a:lstStyle/>
          <a:p>
            <a:pPr marL="1806306" indent="-338682" algn="just">
              <a:lnSpc>
                <a:spcPct val="150000"/>
              </a:lnSpc>
              <a:buFont typeface="Arial" pitchFamily="34" charset="0"/>
              <a:buChar char="•"/>
            </a:pPr>
            <a:r>
              <a:rPr lang="en-US" sz="1975" i="1" dirty="0">
                <a:solidFill>
                  <a:srgbClr val="002060"/>
                </a:solidFill>
                <a:latin typeface="Bookman Old Style" panose="02050604050505020204" pitchFamily="18" charset="0"/>
              </a:rPr>
              <a:t>Coordinate reference frames</a:t>
            </a:r>
          </a:p>
          <a:p>
            <a:pPr marL="1806306" indent="-338682" algn="just">
              <a:lnSpc>
                <a:spcPct val="150000"/>
              </a:lnSpc>
              <a:buFont typeface="Arial" pitchFamily="34" charset="0"/>
              <a:buChar char="•"/>
            </a:pPr>
            <a:r>
              <a:rPr lang="en-US" sz="1975" i="1" dirty="0">
                <a:solidFill>
                  <a:srgbClr val="002060"/>
                </a:solidFill>
                <a:latin typeface="Bookman Old Style" panose="02050604050505020204" pitchFamily="18" charset="0"/>
              </a:rPr>
              <a:t>Specifying two-dimensional world coordinate reference frames in OpenGL</a:t>
            </a:r>
          </a:p>
        </p:txBody>
      </p:sp>
    </p:spTree>
    <p:extLst>
      <p:ext uri="{BB962C8B-B14F-4D97-AF65-F5344CB8AC3E}">
        <p14:creationId xmlns:p14="http://schemas.microsoft.com/office/powerpoint/2010/main" val="189913010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a:solidFill>
                  <a:schemeClr val="bg1"/>
                </a:solidFill>
                <a:latin typeface="Cambria" pitchFamily="18" charset="0"/>
              </a:rPr>
              <a:t>34</a:t>
            </a:r>
            <a:endParaRPr lang="en-US" sz="1975" b="1" dirty="0">
              <a:solidFill>
                <a:schemeClr val="bg1"/>
              </a:solidFill>
              <a:latin typeface="Cambria" pitchFamily="18" charset="0"/>
            </a:endParaRPr>
          </a:p>
        </p:txBody>
      </p:sp>
      <p:sp>
        <p:nvSpPr>
          <p:cNvPr id="6" name="AutoShape 4" descr="Motivational Quotes for Student Excellence: 50 Powerful [FREE] Inspiration  Templates"/>
          <p:cNvSpPr>
            <a:spLocks noChangeAspect="1" noChangeArrowheads="1"/>
          </p:cNvSpPr>
          <p:nvPr/>
        </p:nvSpPr>
        <p:spPr bwMode="auto">
          <a:xfrm>
            <a:off x="153654" y="-100346"/>
            <a:ext cx="301037" cy="30103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0311" tIns="45156" rIns="90311" bIns="45156" numCol="1" anchor="t" anchorCtr="0" compatLnSpc="1">
            <a:prstTxWarp prst="textNoShape">
              <a:avLst/>
            </a:prstTxWarp>
          </a:bodyPr>
          <a:lstStyle/>
          <a:p>
            <a:endParaRPr lang="en-US" sz="1778"/>
          </a:p>
        </p:txBody>
      </p:sp>
      <p:pic>
        <p:nvPicPr>
          <p:cNvPr id="9" name="Picture 2" descr="Thank you - An SVG animation by Gilli on Dribbble"/>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020741" y="1698037"/>
            <a:ext cx="6171259" cy="3927085"/>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Inspire Creativity: The 50 Best Graphic Design Quot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5186" y="1665784"/>
            <a:ext cx="4744469" cy="35583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91705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4</a:t>
            </a:r>
          </a:p>
        </p:txBody>
      </p:sp>
      <p:sp>
        <p:nvSpPr>
          <p:cNvPr id="7" name="Rounded Rectangle 6"/>
          <p:cNvSpPr/>
          <p:nvPr/>
        </p:nvSpPr>
        <p:spPr>
          <a:xfrm>
            <a:off x="3687704" y="1095963"/>
            <a:ext cx="4064000"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OpenGL</a:t>
            </a:r>
            <a:endParaRPr lang="en-US" sz="2370" dirty="0"/>
          </a:p>
        </p:txBody>
      </p:sp>
      <p:sp>
        <p:nvSpPr>
          <p:cNvPr id="10" name="Subtitle 5">
            <a:extLst>
              <a:ext uri="{FF2B5EF4-FFF2-40B4-BE49-F238E27FC236}">
                <a16:creationId xmlns:a16="http://schemas.microsoft.com/office/drawing/2014/main" id="{09278663-6DFB-48C5-B58E-9F7560421BA7}"/>
              </a:ext>
            </a:extLst>
          </p:cNvPr>
          <p:cNvSpPr txBox="1">
            <a:spLocks/>
          </p:cNvSpPr>
          <p:nvPr/>
        </p:nvSpPr>
        <p:spPr>
          <a:xfrm>
            <a:off x="1193872" y="1923815"/>
            <a:ext cx="10546573" cy="4289778"/>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r>
              <a:rPr lang="en-US" sz="1975" b="1"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OpenGL is a software interface to graphics hardware</a:t>
            </a:r>
            <a:r>
              <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a:t>
            </a:r>
          </a:p>
          <a:p>
            <a:pPr algn="just"/>
            <a:endParaRPr lang="en-US" sz="1975" dirty="0">
              <a:solidFill>
                <a:srgbClr val="002060"/>
              </a:solidFill>
              <a:latin typeface="Bookman Old Style" panose="02050604050505020204" pitchFamily="18" charset="0"/>
              <a:cs typeface="Times New Roman" panose="02020603050405020304" pitchFamily="18" charset="0"/>
            </a:endParaRPr>
          </a:p>
          <a:p>
            <a:pPr algn="just"/>
            <a:r>
              <a:rPr lang="en-US" sz="1975" dirty="0">
                <a:solidFill>
                  <a:srgbClr val="002060"/>
                </a:solidFill>
                <a:latin typeface="Bookman Old Style" panose="02050604050505020204" pitchFamily="18" charset="0"/>
              </a:rPr>
              <a:t>Graphics rendering  API. (Rendering - converting geometric or mathematical object descriptions into frame buffer values).</a:t>
            </a:r>
          </a:p>
          <a:p>
            <a:pPr marL="1075630" algn="just">
              <a:buFont typeface="Wingdings" panose="05000000000000000000" pitchFamily="2" charset="2"/>
              <a:buChar char="v"/>
            </a:pPr>
            <a:r>
              <a:rPr lang="en-US" sz="1975" dirty="0">
                <a:solidFill>
                  <a:srgbClr val="002060"/>
                </a:solidFill>
                <a:latin typeface="Bookman Old Style" panose="02050604050505020204" pitchFamily="18" charset="0"/>
              </a:rPr>
              <a:t>high-quality color images composed of geometric and image primitives</a:t>
            </a:r>
          </a:p>
          <a:p>
            <a:pPr marL="1075630" algn="just">
              <a:buFont typeface="Wingdings" panose="05000000000000000000" pitchFamily="2" charset="2"/>
              <a:buChar char="v"/>
            </a:pPr>
            <a:r>
              <a:rPr lang="en-US" sz="1975" dirty="0">
                <a:solidFill>
                  <a:srgbClr val="002060"/>
                </a:solidFill>
                <a:latin typeface="Bookman Old Style" panose="02050604050505020204" pitchFamily="18" charset="0"/>
              </a:rPr>
              <a:t>window system independent</a:t>
            </a:r>
          </a:p>
          <a:p>
            <a:pPr marL="1075630" algn="just">
              <a:buFont typeface="Wingdings" panose="05000000000000000000" pitchFamily="2" charset="2"/>
              <a:buChar char="v"/>
            </a:pPr>
            <a:r>
              <a:rPr lang="en-US" sz="1975" dirty="0">
                <a:solidFill>
                  <a:srgbClr val="002060"/>
                </a:solidFill>
                <a:latin typeface="Bookman Old Style" panose="02050604050505020204" pitchFamily="18" charset="0"/>
              </a:rPr>
              <a:t>operating system independent</a:t>
            </a:r>
          </a:p>
          <a:p>
            <a:pPr algn="just"/>
            <a:endParaRPr lang="en-US" sz="1975" dirty="0">
              <a:solidFill>
                <a:srgbClr val="002060"/>
              </a:solidFill>
              <a:latin typeface="Bookman Old Style" panose="02050604050505020204" pitchFamily="18" charset="0"/>
            </a:endParaRPr>
          </a:p>
          <a:p>
            <a:pPr algn="just"/>
            <a:r>
              <a:rPr lang="en-US" sz="1975" dirty="0">
                <a:solidFill>
                  <a:srgbClr val="002060"/>
                </a:solidFill>
                <a:latin typeface="Bookman Old Style" panose="02050604050505020204" pitchFamily="18" charset="0"/>
              </a:rPr>
              <a:t>This interface consists of 150 distinct commands they are used to specify the object and operations needed to produce interactive 2D &amp; 3D  graphics application.</a:t>
            </a:r>
          </a:p>
          <a:p>
            <a:pPr algn="just"/>
            <a:endParaRPr lang="en-US" sz="1975" dirty="0">
              <a:solidFill>
                <a:srgbClr val="002060"/>
              </a:solidFill>
              <a:latin typeface="Bookman Old Style" panose="02050604050505020204" pitchFamily="18" charset="0"/>
            </a:endParaRPr>
          </a:p>
        </p:txBody>
      </p:sp>
    </p:spTree>
    <p:extLst>
      <p:ext uri="{BB962C8B-B14F-4D97-AF65-F5344CB8AC3E}">
        <p14:creationId xmlns:p14="http://schemas.microsoft.com/office/powerpoint/2010/main" val="1579878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1000"/>
                                        <p:tgtEl>
                                          <p:spTgt spid="10">
                                            <p:txEl>
                                              <p:pRg st="0" end="0"/>
                                            </p:txEl>
                                          </p:spTgt>
                                        </p:tgtEl>
                                      </p:cBhvr>
                                    </p:animEffect>
                                    <p:anim calcmode="lin" valueType="num">
                                      <p:cBhvr>
                                        <p:cTn id="8"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xEl>
                                              <p:pRg st="2" end="2"/>
                                            </p:txEl>
                                          </p:spTgt>
                                        </p:tgtEl>
                                        <p:attrNameLst>
                                          <p:attrName>style.visibility</p:attrName>
                                        </p:attrNameLst>
                                      </p:cBhvr>
                                      <p:to>
                                        <p:strVal val="visible"/>
                                      </p:to>
                                    </p:set>
                                    <p:animEffect transition="in" filter="fade">
                                      <p:cBhvr>
                                        <p:cTn id="14" dur="1000"/>
                                        <p:tgtEl>
                                          <p:spTgt spid="10">
                                            <p:txEl>
                                              <p:pRg st="2" end="2"/>
                                            </p:txEl>
                                          </p:spTgt>
                                        </p:tgtEl>
                                      </p:cBhvr>
                                    </p:animEffect>
                                    <p:anim calcmode="lin" valueType="num">
                                      <p:cBhvr>
                                        <p:cTn id="15" dur="1000" fill="hold"/>
                                        <p:tgtEl>
                                          <p:spTgt spid="10">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10">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xEl>
                                              <p:pRg st="3" end="3"/>
                                            </p:txEl>
                                          </p:spTgt>
                                        </p:tgtEl>
                                        <p:attrNameLst>
                                          <p:attrName>style.visibility</p:attrName>
                                        </p:attrNameLst>
                                      </p:cBhvr>
                                      <p:to>
                                        <p:strVal val="visible"/>
                                      </p:to>
                                    </p:set>
                                    <p:animEffect transition="in" filter="fade">
                                      <p:cBhvr>
                                        <p:cTn id="21" dur="1000"/>
                                        <p:tgtEl>
                                          <p:spTgt spid="10">
                                            <p:txEl>
                                              <p:pRg st="3" end="3"/>
                                            </p:txEl>
                                          </p:spTgt>
                                        </p:tgtEl>
                                      </p:cBhvr>
                                    </p:animEffect>
                                    <p:anim calcmode="lin" valueType="num">
                                      <p:cBhvr>
                                        <p:cTn id="22" dur="1000" fill="hold"/>
                                        <p:tgtEl>
                                          <p:spTgt spid="10">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10">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xEl>
                                              <p:pRg st="4" end="4"/>
                                            </p:txEl>
                                          </p:spTgt>
                                        </p:tgtEl>
                                        <p:attrNameLst>
                                          <p:attrName>style.visibility</p:attrName>
                                        </p:attrNameLst>
                                      </p:cBhvr>
                                      <p:to>
                                        <p:strVal val="visible"/>
                                      </p:to>
                                    </p:set>
                                    <p:animEffect transition="in" filter="fade">
                                      <p:cBhvr>
                                        <p:cTn id="28" dur="1000"/>
                                        <p:tgtEl>
                                          <p:spTgt spid="10">
                                            <p:txEl>
                                              <p:pRg st="4" end="4"/>
                                            </p:txEl>
                                          </p:spTgt>
                                        </p:tgtEl>
                                      </p:cBhvr>
                                    </p:animEffect>
                                    <p:anim calcmode="lin" valueType="num">
                                      <p:cBhvr>
                                        <p:cTn id="29" dur="1000" fill="hold"/>
                                        <p:tgtEl>
                                          <p:spTgt spid="10">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10">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0">
                                            <p:txEl>
                                              <p:pRg st="5" end="5"/>
                                            </p:txEl>
                                          </p:spTgt>
                                        </p:tgtEl>
                                        <p:attrNameLst>
                                          <p:attrName>style.visibility</p:attrName>
                                        </p:attrNameLst>
                                      </p:cBhvr>
                                      <p:to>
                                        <p:strVal val="visible"/>
                                      </p:to>
                                    </p:set>
                                    <p:animEffect transition="in" filter="fade">
                                      <p:cBhvr>
                                        <p:cTn id="35" dur="1000"/>
                                        <p:tgtEl>
                                          <p:spTgt spid="10">
                                            <p:txEl>
                                              <p:pRg st="5" end="5"/>
                                            </p:txEl>
                                          </p:spTgt>
                                        </p:tgtEl>
                                      </p:cBhvr>
                                    </p:animEffect>
                                    <p:anim calcmode="lin" valueType="num">
                                      <p:cBhvr>
                                        <p:cTn id="36" dur="1000" fill="hold"/>
                                        <p:tgtEl>
                                          <p:spTgt spid="10">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10">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0">
                                            <p:txEl>
                                              <p:pRg st="7" end="7"/>
                                            </p:txEl>
                                          </p:spTgt>
                                        </p:tgtEl>
                                        <p:attrNameLst>
                                          <p:attrName>style.visibility</p:attrName>
                                        </p:attrNameLst>
                                      </p:cBhvr>
                                      <p:to>
                                        <p:strVal val="visible"/>
                                      </p:to>
                                    </p:set>
                                    <p:animEffect transition="in" filter="fade">
                                      <p:cBhvr>
                                        <p:cTn id="42" dur="1000"/>
                                        <p:tgtEl>
                                          <p:spTgt spid="10">
                                            <p:txEl>
                                              <p:pRg st="7" end="7"/>
                                            </p:txEl>
                                          </p:spTgt>
                                        </p:tgtEl>
                                      </p:cBhvr>
                                    </p:animEffect>
                                    <p:anim calcmode="lin" valueType="num">
                                      <p:cBhvr>
                                        <p:cTn id="43" dur="1000" fill="hold"/>
                                        <p:tgtEl>
                                          <p:spTgt spid="10">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10">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5</a:t>
            </a:r>
          </a:p>
        </p:txBody>
      </p:sp>
      <p:sp>
        <p:nvSpPr>
          <p:cNvPr id="15" name="Rounded Rectangle 14"/>
          <p:cNvSpPr/>
          <p:nvPr/>
        </p:nvSpPr>
        <p:spPr>
          <a:xfrm>
            <a:off x="3687704" y="1095963"/>
            <a:ext cx="4064000"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OpenGL</a:t>
            </a:r>
            <a:endParaRPr lang="en-US" sz="2370" dirty="0"/>
          </a:p>
        </p:txBody>
      </p:sp>
      <p:sp>
        <p:nvSpPr>
          <p:cNvPr id="16" name="Subtitle 5">
            <a:extLst>
              <a:ext uri="{FF2B5EF4-FFF2-40B4-BE49-F238E27FC236}">
                <a16:creationId xmlns:a16="http://schemas.microsoft.com/office/drawing/2014/main" id="{09278663-6DFB-48C5-B58E-9F7560421BA7}"/>
              </a:ext>
            </a:extLst>
          </p:cNvPr>
          <p:cNvSpPr txBox="1">
            <a:spLocks/>
          </p:cNvSpPr>
          <p:nvPr/>
        </p:nvSpPr>
        <p:spPr>
          <a:xfrm>
            <a:off x="1193872" y="1923815"/>
            <a:ext cx="10546573" cy="4289778"/>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r>
              <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A basic library of functions is provided in OpenGL for specifying graphics primitives, attributes, geometric transformations, viewing transformations, and many other operations.</a:t>
            </a:r>
          </a:p>
          <a:p>
            <a:pPr algn="just"/>
            <a:endPar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endParaRPr>
          </a:p>
          <a:p>
            <a:pPr algn="just"/>
            <a:r>
              <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OpenGL is designed to be hardware independent, so many operations, such as input and output routines, are not included in the basic library.</a:t>
            </a:r>
          </a:p>
          <a:p>
            <a:pPr algn="just"/>
            <a:endPar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endParaRPr>
          </a:p>
          <a:p>
            <a:pPr algn="just"/>
            <a:r>
              <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However, input and output routines and many additional functions are available in auxiliary libraries that have been developed for OpenGL programs.</a:t>
            </a:r>
            <a:endParaRPr lang="en-US" sz="1975" dirty="0">
              <a:solidFill>
                <a:srgbClr val="002060"/>
              </a:solidFill>
              <a:latin typeface="Bookman Old Style" panose="02050604050505020204" pitchFamily="18" charset="0"/>
            </a:endParaRPr>
          </a:p>
        </p:txBody>
      </p:sp>
    </p:spTree>
    <p:extLst>
      <p:ext uri="{BB962C8B-B14F-4D97-AF65-F5344CB8AC3E}">
        <p14:creationId xmlns:p14="http://schemas.microsoft.com/office/powerpoint/2010/main" val="2728974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fade">
                                      <p:cBhvr>
                                        <p:cTn id="7" dur="1000"/>
                                        <p:tgtEl>
                                          <p:spTgt spid="16">
                                            <p:txEl>
                                              <p:pRg st="0" end="0"/>
                                            </p:txEl>
                                          </p:spTgt>
                                        </p:tgtEl>
                                      </p:cBhvr>
                                    </p:animEffect>
                                    <p:anim calcmode="lin" valueType="num">
                                      <p:cBhvr>
                                        <p:cTn id="8" dur="1000" fill="hold"/>
                                        <p:tgtEl>
                                          <p:spTgt spid="1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6">
                                            <p:txEl>
                                              <p:pRg st="2" end="2"/>
                                            </p:txEl>
                                          </p:spTgt>
                                        </p:tgtEl>
                                        <p:attrNameLst>
                                          <p:attrName>style.visibility</p:attrName>
                                        </p:attrNameLst>
                                      </p:cBhvr>
                                      <p:to>
                                        <p:strVal val="visible"/>
                                      </p:to>
                                    </p:set>
                                    <p:animEffect transition="in" filter="fade">
                                      <p:cBhvr>
                                        <p:cTn id="14" dur="1000"/>
                                        <p:tgtEl>
                                          <p:spTgt spid="16">
                                            <p:txEl>
                                              <p:pRg st="2" end="2"/>
                                            </p:txEl>
                                          </p:spTgt>
                                        </p:tgtEl>
                                      </p:cBhvr>
                                    </p:animEffect>
                                    <p:anim calcmode="lin" valueType="num">
                                      <p:cBhvr>
                                        <p:cTn id="15" dur="1000" fill="hold"/>
                                        <p:tgtEl>
                                          <p:spTgt spid="16">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1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6">
                                            <p:txEl>
                                              <p:pRg st="4" end="4"/>
                                            </p:txEl>
                                          </p:spTgt>
                                        </p:tgtEl>
                                        <p:attrNameLst>
                                          <p:attrName>style.visibility</p:attrName>
                                        </p:attrNameLst>
                                      </p:cBhvr>
                                      <p:to>
                                        <p:strVal val="visible"/>
                                      </p:to>
                                    </p:set>
                                    <p:animEffect transition="in" filter="fade">
                                      <p:cBhvr>
                                        <p:cTn id="21" dur="1000"/>
                                        <p:tgtEl>
                                          <p:spTgt spid="16">
                                            <p:txEl>
                                              <p:pRg st="4" end="4"/>
                                            </p:txEl>
                                          </p:spTgt>
                                        </p:tgtEl>
                                      </p:cBhvr>
                                    </p:animEffect>
                                    <p:anim calcmode="lin" valueType="num">
                                      <p:cBhvr>
                                        <p:cTn id="22" dur="1000" fill="hold"/>
                                        <p:tgtEl>
                                          <p:spTgt spid="16">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16">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2"/>
            <a:ext cx="2408296" cy="699147"/>
          </a:xfrm>
          <a:prstGeom prst="rect">
            <a:avLst/>
          </a:prstGeom>
          <a:noFill/>
        </p:spPr>
        <p:txBody>
          <a:bodyPr wrap="square" rtlCol="0">
            <a:spAutoFit/>
          </a:bodyPr>
          <a:lstStyle/>
          <a:p>
            <a:pPr algn="ctr"/>
            <a:r>
              <a:rPr lang="en-US" sz="1975" b="1" dirty="0">
                <a:solidFill>
                  <a:schemeClr val="bg1"/>
                </a:solidFill>
                <a:latin typeface="Cambria" pitchFamily="18" charset="0"/>
              </a:rPr>
              <a:t>6</a:t>
            </a:r>
          </a:p>
          <a:p>
            <a:pPr algn="ctr"/>
            <a:endParaRPr lang="en-US" sz="1975" b="1" dirty="0">
              <a:solidFill>
                <a:schemeClr val="bg1"/>
              </a:solidFill>
              <a:latin typeface="Cambria" pitchFamily="18" charset="0"/>
            </a:endParaRPr>
          </a:p>
        </p:txBody>
      </p:sp>
      <p:sp>
        <p:nvSpPr>
          <p:cNvPr id="14" name="Rounded Rectangle 13"/>
          <p:cNvSpPr/>
          <p:nvPr/>
        </p:nvSpPr>
        <p:spPr>
          <a:xfrm>
            <a:off x="3687704" y="1095963"/>
            <a:ext cx="4064000"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Basic OpenGL Syntax</a:t>
            </a:r>
            <a:endParaRPr lang="en-US" sz="2370" dirty="0"/>
          </a:p>
        </p:txBody>
      </p:sp>
      <p:sp>
        <p:nvSpPr>
          <p:cNvPr id="15" name="Subtitle 5">
            <a:extLst>
              <a:ext uri="{FF2B5EF4-FFF2-40B4-BE49-F238E27FC236}">
                <a16:creationId xmlns:a16="http://schemas.microsoft.com/office/drawing/2014/main" id="{09278663-6DFB-48C5-B58E-9F7560421BA7}"/>
              </a:ext>
            </a:extLst>
          </p:cNvPr>
          <p:cNvSpPr txBox="1">
            <a:spLocks/>
          </p:cNvSpPr>
          <p:nvPr/>
        </p:nvSpPr>
        <p:spPr>
          <a:xfrm>
            <a:off x="1193872" y="1923815"/>
            <a:ext cx="10772351" cy="4289778"/>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r>
              <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Function names in the OpenGL basic library (also called the OpenGL core library) are prefixed with </a:t>
            </a:r>
            <a:r>
              <a:rPr lang="en-US" sz="1975" b="1"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gl</a:t>
            </a:r>
            <a:r>
              <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 The component word first letter is capitalized.</a:t>
            </a:r>
          </a:p>
          <a:p>
            <a:pPr algn="just"/>
            <a:endPar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endParaRPr>
          </a:p>
          <a:p>
            <a:pPr algn="just"/>
            <a:r>
              <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For </a:t>
            </a:r>
            <a:r>
              <a:rPr lang="en-US" sz="1975" dirty="0" err="1">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eg</a:t>
            </a:r>
            <a:r>
              <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 </a:t>
            </a:r>
            <a:r>
              <a:rPr lang="en-US" sz="1975" dirty="0" err="1">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glBegin</a:t>
            </a:r>
            <a:r>
              <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 </a:t>
            </a:r>
            <a:r>
              <a:rPr lang="en-US" sz="1975" dirty="0" err="1">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glClear</a:t>
            </a:r>
            <a:r>
              <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 </a:t>
            </a:r>
            <a:r>
              <a:rPr lang="en-US" sz="1975" dirty="0" err="1">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glCopyPixels</a:t>
            </a:r>
            <a:r>
              <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 </a:t>
            </a:r>
            <a:r>
              <a:rPr lang="en-US" sz="1975" dirty="0" err="1">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glPolygonMode</a:t>
            </a:r>
            <a:endPar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endParaRPr>
          </a:p>
          <a:p>
            <a:pPr algn="just"/>
            <a:endPar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endParaRPr>
          </a:p>
          <a:p>
            <a:pPr algn="just"/>
            <a:r>
              <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Symbolic constants that are used with certain functions as parameters are all in capital letters, preceded by “GL”, and component are separated by underscore.</a:t>
            </a:r>
          </a:p>
          <a:p>
            <a:pPr algn="just"/>
            <a:endPar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endParaRPr>
          </a:p>
          <a:p>
            <a:r>
              <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For </a:t>
            </a:r>
            <a:r>
              <a:rPr lang="en-US" sz="1975" dirty="0" err="1">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eg</a:t>
            </a:r>
            <a:r>
              <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 GL_2D, GL_RGB, GL_CCW, GL_POLYGON, GL_AMBIENT_AND_DIFFUSE.</a:t>
            </a:r>
          </a:p>
        </p:txBody>
      </p:sp>
    </p:spTree>
    <p:extLst>
      <p:ext uri="{BB962C8B-B14F-4D97-AF65-F5344CB8AC3E}">
        <p14:creationId xmlns:p14="http://schemas.microsoft.com/office/powerpoint/2010/main" val="1826124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1000"/>
                                        <p:tgtEl>
                                          <p:spTgt spid="15">
                                            <p:txEl>
                                              <p:pRg st="0" end="0"/>
                                            </p:txEl>
                                          </p:spTgt>
                                        </p:tgtEl>
                                      </p:cBhvr>
                                    </p:animEffect>
                                    <p:anim calcmode="lin" valueType="num">
                                      <p:cBhvr>
                                        <p:cTn id="8" dur="10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xEl>
                                              <p:pRg st="2" end="2"/>
                                            </p:txEl>
                                          </p:spTgt>
                                        </p:tgtEl>
                                        <p:attrNameLst>
                                          <p:attrName>style.visibility</p:attrName>
                                        </p:attrNameLst>
                                      </p:cBhvr>
                                      <p:to>
                                        <p:strVal val="visible"/>
                                      </p:to>
                                    </p:set>
                                    <p:animEffect transition="in" filter="fade">
                                      <p:cBhvr>
                                        <p:cTn id="14" dur="1000"/>
                                        <p:tgtEl>
                                          <p:spTgt spid="15">
                                            <p:txEl>
                                              <p:pRg st="2" end="2"/>
                                            </p:txEl>
                                          </p:spTgt>
                                        </p:tgtEl>
                                      </p:cBhvr>
                                    </p:animEffect>
                                    <p:anim calcmode="lin" valueType="num">
                                      <p:cBhvr>
                                        <p:cTn id="15" dur="1000" fill="hold"/>
                                        <p:tgtEl>
                                          <p:spTgt spid="15">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1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5">
                                            <p:txEl>
                                              <p:pRg st="4" end="4"/>
                                            </p:txEl>
                                          </p:spTgt>
                                        </p:tgtEl>
                                        <p:attrNameLst>
                                          <p:attrName>style.visibility</p:attrName>
                                        </p:attrNameLst>
                                      </p:cBhvr>
                                      <p:to>
                                        <p:strVal val="visible"/>
                                      </p:to>
                                    </p:set>
                                    <p:animEffect transition="in" filter="fade">
                                      <p:cBhvr>
                                        <p:cTn id="21" dur="1000"/>
                                        <p:tgtEl>
                                          <p:spTgt spid="15">
                                            <p:txEl>
                                              <p:pRg st="4" end="4"/>
                                            </p:txEl>
                                          </p:spTgt>
                                        </p:tgtEl>
                                      </p:cBhvr>
                                    </p:animEffect>
                                    <p:anim calcmode="lin" valueType="num">
                                      <p:cBhvr>
                                        <p:cTn id="22" dur="1000" fill="hold"/>
                                        <p:tgtEl>
                                          <p:spTgt spid="15">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1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5">
                                            <p:txEl>
                                              <p:pRg st="6" end="6"/>
                                            </p:txEl>
                                          </p:spTgt>
                                        </p:tgtEl>
                                        <p:attrNameLst>
                                          <p:attrName>style.visibility</p:attrName>
                                        </p:attrNameLst>
                                      </p:cBhvr>
                                      <p:to>
                                        <p:strVal val="visible"/>
                                      </p:to>
                                    </p:set>
                                    <p:animEffect transition="in" filter="fade">
                                      <p:cBhvr>
                                        <p:cTn id="28" dur="1000"/>
                                        <p:tgtEl>
                                          <p:spTgt spid="15">
                                            <p:txEl>
                                              <p:pRg st="6" end="6"/>
                                            </p:txEl>
                                          </p:spTgt>
                                        </p:tgtEl>
                                      </p:cBhvr>
                                    </p:animEffect>
                                    <p:anim calcmode="lin" valueType="num">
                                      <p:cBhvr>
                                        <p:cTn id="29" dur="1000" fill="hold"/>
                                        <p:tgtEl>
                                          <p:spTgt spid="15">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15">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7</a:t>
            </a:r>
          </a:p>
        </p:txBody>
      </p:sp>
      <p:sp>
        <p:nvSpPr>
          <p:cNvPr id="24" name="Rounded Rectangle 23"/>
          <p:cNvSpPr/>
          <p:nvPr/>
        </p:nvSpPr>
        <p:spPr>
          <a:xfrm>
            <a:off x="3687704" y="1095963"/>
            <a:ext cx="4064000"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Basic OpenGL Syntax</a:t>
            </a:r>
            <a:endParaRPr lang="en-US" sz="2370" dirty="0"/>
          </a:p>
        </p:txBody>
      </p:sp>
      <p:sp>
        <p:nvSpPr>
          <p:cNvPr id="25" name="Subtitle 5">
            <a:extLst>
              <a:ext uri="{FF2B5EF4-FFF2-40B4-BE49-F238E27FC236}">
                <a16:creationId xmlns:a16="http://schemas.microsoft.com/office/drawing/2014/main" id="{09278663-6DFB-48C5-B58E-9F7560421BA7}"/>
              </a:ext>
            </a:extLst>
          </p:cNvPr>
          <p:cNvSpPr txBox="1">
            <a:spLocks/>
          </p:cNvSpPr>
          <p:nvPr/>
        </p:nvSpPr>
        <p:spPr>
          <a:xfrm>
            <a:off x="1193872" y="1923815"/>
            <a:ext cx="10772351" cy="2634074"/>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r>
              <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The OpenGL functions also expect specific data types. For example, an OpenGL function parameter might expect a value that is specified as a 32-bit integer. But the size of an integer specification can be different on different machines.</a:t>
            </a:r>
          </a:p>
          <a:p>
            <a:pPr algn="just"/>
            <a:endPar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endParaRPr>
          </a:p>
          <a:p>
            <a:pPr algn="just"/>
            <a:r>
              <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To indicate a specific data type, OpenGL uses special built-in, data-type names, such as </a:t>
            </a:r>
            <a:r>
              <a:rPr lang="en-US" sz="1975" dirty="0" err="1">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GLbyte</a:t>
            </a:r>
            <a:r>
              <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 </a:t>
            </a:r>
            <a:r>
              <a:rPr lang="en-US" sz="1975" dirty="0" err="1">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GLshort</a:t>
            </a:r>
            <a:r>
              <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 </a:t>
            </a:r>
            <a:r>
              <a:rPr lang="en-US" sz="1975" dirty="0" err="1">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GLint</a:t>
            </a:r>
            <a:r>
              <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 </a:t>
            </a:r>
            <a:r>
              <a:rPr lang="en-US" sz="1975" dirty="0" err="1">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GLfloat</a:t>
            </a:r>
            <a:r>
              <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 </a:t>
            </a:r>
            <a:r>
              <a:rPr lang="en-US" sz="1975" dirty="0" err="1">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GLdouble</a:t>
            </a:r>
            <a:r>
              <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 </a:t>
            </a:r>
            <a:r>
              <a:rPr lang="en-US" sz="1975" dirty="0" err="1">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Glboolean</a:t>
            </a:r>
            <a:r>
              <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a:t>
            </a:r>
          </a:p>
        </p:txBody>
      </p:sp>
    </p:spTree>
    <p:extLst>
      <p:ext uri="{BB962C8B-B14F-4D97-AF65-F5344CB8AC3E}">
        <p14:creationId xmlns:p14="http://schemas.microsoft.com/office/powerpoint/2010/main" val="1475566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animEffect transition="in" filter="fade">
                                      <p:cBhvr>
                                        <p:cTn id="7" dur="1000"/>
                                        <p:tgtEl>
                                          <p:spTgt spid="25">
                                            <p:txEl>
                                              <p:pRg st="0" end="0"/>
                                            </p:txEl>
                                          </p:spTgt>
                                        </p:tgtEl>
                                      </p:cBhvr>
                                    </p:animEffect>
                                    <p:anim calcmode="lin" valueType="num">
                                      <p:cBhvr>
                                        <p:cTn id="8" dur="1000" fill="hold"/>
                                        <p:tgtEl>
                                          <p:spTgt spid="2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5">
                                            <p:txEl>
                                              <p:pRg st="2" end="2"/>
                                            </p:txEl>
                                          </p:spTgt>
                                        </p:tgtEl>
                                        <p:attrNameLst>
                                          <p:attrName>style.visibility</p:attrName>
                                        </p:attrNameLst>
                                      </p:cBhvr>
                                      <p:to>
                                        <p:strVal val="visible"/>
                                      </p:to>
                                    </p:set>
                                    <p:animEffect transition="in" filter="fade">
                                      <p:cBhvr>
                                        <p:cTn id="14" dur="1000"/>
                                        <p:tgtEl>
                                          <p:spTgt spid="25">
                                            <p:txEl>
                                              <p:pRg st="2" end="2"/>
                                            </p:txEl>
                                          </p:spTgt>
                                        </p:tgtEl>
                                      </p:cBhvr>
                                    </p:animEffect>
                                    <p:anim calcmode="lin" valueType="num">
                                      <p:cBhvr>
                                        <p:cTn id="15" dur="1000" fill="hold"/>
                                        <p:tgtEl>
                                          <p:spTgt spid="25">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25">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8</a:t>
            </a:r>
          </a:p>
        </p:txBody>
      </p:sp>
      <p:sp>
        <p:nvSpPr>
          <p:cNvPr id="15" name="Rounded Rectangle 14"/>
          <p:cNvSpPr/>
          <p:nvPr/>
        </p:nvSpPr>
        <p:spPr>
          <a:xfrm>
            <a:off x="3687704" y="1095963"/>
            <a:ext cx="4064000"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Related Libraries</a:t>
            </a:r>
            <a:endParaRPr lang="en-US" sz="2370" dirty="0"/>
          </a:p>
        </p:txBody>
      </p:sp>
      <p:sp>
        <p:nvSpPr>
          <p:cNvPr id="16" name="Subtitle 5">
            <a:extLst>
              <a:ext uri="{FF2B5EF4-FFF2-40B4-BE49-F238E27FC236}">
                <a16:creationId xmlns:a16="http://schemas.microsoft.com/office/drawing/2014/main" id="{09278663-6DFB-48C5-B58E-9F7560421BA7}"/>
              </a:ext>
            </a:extLst>
          </p:cNvPr>
          <p:cNvSpPr txBox="1">
            <a:spLocks/>
          </p:cNvSpPr>
          <p:nvPr/>
        </p:nvSpPr>
        <p:spPr>
          <a:xfrm>
            <a:off x="1193872" y="1923815"/>
            <a:ext cx="10772351" cy="4214519"/>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r>
              <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In addition to OpenGL basic(core) library(prefixed with </a:t>
            </a:r>
            <a:r>
              <a:rPr lang="en-US" sz="1975" b="1" dirty="0" err="1">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gl</a:t>
            </a:r>
            <a:r>
              <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 there are a number of associated libraries for handling special operations:</a:t>
            </a:r>
          </a:p>
          <a:p>
            <a:pPr algn="just"/>
            <a:endPar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endParaRPr>
          </a:p>
          <a:p>
            <a:pPr algn="just"/>
            <a:r>
              <a:rPr lang="en-US" sz="1975" b="1"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OpenGL Utility(GLU)</a:t>
            </a:r>
            <a:r>
              <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 Prefixed with </a:t>
            </a:r>
            <a:r>
              <a:rPr lang="en-US" sz="1975" b="1"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a:t>
            </a:r>
            <a:r>
              <a:rPr lang="en-US" sz="1975" b="1" dirty="0" err="1">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glu</a:t>
            </a:r>
            <a:r>
              <a:rPr lang="en-US" sz="1975" b="1"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a:t>
            </a:r>
            <a:r>
              <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 It provides routines for setting up viewing and projection matrices, describing complex objects with line and polygon approximations, displaying quadrics and B-splines using linear approximations, processing the surface-rendering operations, and other complex tasks.</a:t>
            </a:r>
          </a:p>
          <a:p>
            <a:pPr algn="just"/>
            <a:endPar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endParaRPr>
          </a:p>
          <a:p>
            <a:pPr algn="just"/>
            <a:r>
              <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Every OpenGL implementation includes the GLU library.</a:t>
            </a:r>
          </a:p>
          <a:p>
            <a:pPr algn="just"/>
            <a:endPar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endParaRPr>
          </a:p>
          <a:p>
            <a:pPr algn="just"/>
            <a:r>
              <a:rPr lang="en-US" sz="1975" b="1"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Open Inventor</a:t>
            </a:r>
            <a:r>
              <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 provides routines and predefined object shapes for interactive three-dimensional applications which are written in C++.</a:t>
            </a:r>
          </a:p>
        </p:txBody>
      </p:sp>
    </p:spTree>
    <p:extLst>
      <p:ext uri="{BB962C8B-B14F-4D97-AF65-F5344CB8AC3E}">
        <p14:creationId xmlns:p14="http://schemas.microsoft.com/office/powerpoint/2010/main" val="2026378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fade">
                                      <p:cBhvr>
                                        <p:cTn id="7" dur="1000"/>
                                        <p:tgtEl>
                                          <p:spTgt spid="16">
                                            <p:txEl>
                                              <p:pRg st="0" end="0"/>
                                            </p:txEl>
                                          </p:spTgt>
                                        </p:tgtEl>
                                      </p:cBhvr>
                                    </p:animEffect>
                                    <p:anim calcmode="lin" valueType="num">
                                      <p:cBhvr>
                                        <p:cTn id="8" dur="1000" fill="hold"/>
                                        <p:tgtEl>
                                          <p:spTgt spid="1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6">
                                            <p:txEl>
                                              <p:pRg st="2" end="2"/>
                                            </p:txEl>
                                          </p:spTgt>
                                        </p:tgtEl>
                                        <p:attrNameLst>
                                          <p:attrName>style.visibility</p:attrName>
                                        </p:attrNameLst>
                                      </p:cBhvr>
                                      <p:to>
                                        <p:strVal val="visible"/>
                                      </p:to>
                                    </p:set>
                                    <p:animEffect transition="in" filter="fade">
                                      <p:cBhvr>
                                        <p:cTn id="14" dur="1000"/>
                                        <p:tgtEl>
                                          <p:spTgt spid="16">
                                            <p:txEl>
                                              <p:pRg st="2" end="2"/>
                                            </p:txEl>
                                          </p:spTgt>
                                        </p:tgtEl>
                                      </p:cBhvr>
                                    </p:animEffect>
                                    <p:anim calcmode="lin" valueType="num">
                                      <p:cBhvr>
                                        <p:cTn id="15" dur="1000" fill="hold"/>
                                        <p:tgtEl>
                                          <p:spTgt spid="16">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1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6">
                                            <p:txEl>
                                              <p:pRg st="4" end="4"/>
                                            </p:txEl>
                                          </p:spTgt>
                                        </p:tgtEl>
                                        <p:attrNameLst>
                                          <p:attrName>style.visibility</p:attrName>
                                        </p:attrNameLst>
                                      </p:cBhvr>
                                      <p:to>
                                        <p:strVal val="visible"/>
                                      </p:to>
                                    </p:set>
                                    <p:animEffect transition="in" filter="fade">
                                      <p:cBhvr>
                                        <p:cTn id="21" dur="1000"/>
                                        <p:tgtEl>
                                          <p:spTgt spid="16">
                                            <p:txEl>
                                              <p:pRg st="4" end="4"/>
                                            </p:txEl>
                                          </p:spTgt>
                                        </p:tgtEl>
                                      </p:cBhvr>
                                    </p:animEffect>
                                    <p:anim calcmode="lin" valueType="num">
                                      <p:cBhvr>
                                        <p:cTn id="22" dur="1000" fill="hold"/>
                                        <p:tgtEl>
                                          <p:spTgt spid="16">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1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6">
                                            <p:txEl>
                                              <p:pRg st="6" end="6"/>
                                            </p:txEl>
                                          </p:spTgt>
                                        </p:tgtEl>
                                        <p:attrNameLst>
                                          <p:attrName>style.visibility</p:attrName>
                                        </p:attrNameLst>
                                      </p:cBhvr>
                                      <p:to>
                                        <p:strVal val="visible"/>
                                      </p:to>
                                    </p:set>
                                    <p:animEffect transition="in" filter="fade">
                                      <p:cBhvr>
                                        <p:cTn id="28" dur="1000"/>
                                        <p:tgtEl>
                                          <p:spTgt spid="16">
                                            <p:txEl>
                                              <p:pRg st="6" end="6"/>
                                            </p:txEl>
                                          </p:spTgt>
                                        </p:tgtEl>
                                      </p:cBhvr>
                                    </p:animEffect>
                                    <p:anim calcmode="lin" valueType="num">
                                      <p:cBhvr>
                                        <p:cTn id="29" dur="1000" fill="hold"/>
                                        <p:tgtEl>
                                          <p:spTgt spid="16">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1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6667" y="6417521"/>
            <a:ext cx="4891852" cy="364772"/>
          </a:xfrm>
          <a:prstGeom prst="rect">
            <a:avLst/>
          </a:prstGeom>
          <a:noFill/>
        </p:spPr>
        <p:txBody>
          <a:bodyPr wrap="square" rtlCol="0">
            <a:spAutoFit/>
          </a:bodyPr>
          <a:lstStyle/>
          <a:p>
            <a:pPr algn="ctr"/>
            <a:r>
              <a:rPr lang="en-US" sz="1778" b="1" dirty="0">
                <a:solidFill>
                  <a:schemeClr val="bg1"/>
                </a:solidFill>
                <a:latin typeface="Cambria" pitchFamily="18" charset="0"/>
              </a:rPr>
              <a:t>Prof. Yogesh N, Dept. of CSD, ATMECE</a:t>
            </a:r>
          </a:p>
        </p:txBody>
      </p:sp>
      <p:sp>
        <p:nvSpPr>
          <p:cNvPr id="3" name="TextBox 2"/>
          <p:cNvSpPr txBox="1"/>
          <p:nvPr/>
        </p:nvSpPr>
        <p:spPr>
          <a:xfrm>
            <a:off x="0" y="6420496"/>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YN</a:t>
            </a:r>
          </a:p>
        </p:txBody>
      </p:sp>
      <p:sp>
        <p:nvSpPr>
          <p:cNvPr id="4" name="TextBox 3"/>
          <p:cNvSpPr txBox="1"/>
          <p:nvPr/>
        </p:nvSpPr>
        <p:spPr>
          <a:xfrm>
            <a:off x="9783704" y="6387123"/>
            <a:ext cx="2408296" cy="395170"/>
          </a:xfrm>
          <a:prstGeom prst="rect">
            <a:avLst/>
          </a:prstGeom>
          <a:noFill/>
        </p:spPr>
        <p:txBody>
          <a:bodyPr wrap="square" rtlCol="0">
            <a:spAutoFit/>
          </a:bodyPr>
          <a:lstStyle/>
          <a:p>
            <a:pPr algn="ctr"/>
            <a:r>
              <a:rPr lang="en-US" sz="1975" b="1" dirty="0">
                <a:solidFill>
                  <a:schemeClr val="bg1"/>
                </a:solidFill>
                <a:latin typeface="Cambria" pitchFamily="18" charset="0"/>
              </a:rPr>
              <a:t>9</a:t>
            </a:r>
          </a:p>
        </p:txBody>
      </p:sp>
      <p:sp>
        <p:nvSpPr>
          <p:cNvPr id="12" name="Rounded Rectangle 11"/>
          <p:cNvSpPr/>
          <p:nvPr/>
        </p:nvSpPr>
        <p:spPr>
          <a:xfrm>
            <a:off x="3687704" y="1095963"/>
            <a:ext cx="4064000" cy="526815"/>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70" b="1" dirty="0">
                <a:solidFill>
                  <a:srgbClr val="002060"/>
                </a:solidFill>
                <a:latin typeface="Cambria" pitchFamily="18" charset="0"/>
              </a:rPr>
              <a:t>Related Libraries</a:t>
            </a:r>
            <a:endParaRPr lang="en-US" sz="2370" dirty="0"/>
          </a:p>
        </p:txBody>
      </p:sp>
      <p:sp>
        <p:nvSpPr>
          <p:cNvPr id="13" name="Subtitle 5">
            <a:extLst>
              <a:ext uri="{FF2B5EF4-FFF2-40B4-BE49-F238E27FC236}">
                <a16:creationId xmlns:a16="http://schemas.microsoft.com/office/drawing/2014/main" id="{09278663-6DFB-48C5-B58E-9F7560421BA7}"/>
              </a:ext>
            </a:extLst>
          </p:cNvPr>
          <p:cNvSpPr txBox="1">
            <a:spLocks/>
          </p:cNvSpPr>
          <p:nvPr/>
        </p:nvSpPr>
        <p:spPr>
          <a:xfrm>
            <a:off x="1128889" y="1773296"/>
            <a:ext cx="10772351" cy="4214519"/>
          </a:xfrm>
          <a:prstGeom prst="rect">
            <a:avLst/>
          </a:prstGeom>
        </p:spPr>
        <p:txBody>
          <a:bodyPr>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r>
              <a:rPr lang="en-US" sz="1975" b="1"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Window-system libraries</a:t>
            </a:r>
            <a:r>
              <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 To create graphics we need display window. We cannot create the display window directly with the basic OpenGL functions since it contains only device independent graphics functions, and window-management operations are device dependent. However, there are several window-system libraries that supports OpenGL functions for a variety of machines.</a:t>
            </a:r>
          </a:p>
          <a:p>
            <a:pPr algn="just"/>
            <a:endPar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endParaRPr>
          </a:p>
          <a:p>
            <a:pPr algn="just"/>
            <a:r>
              <a:rPr lang="en-US" sz="1975" dirty="0" err="1">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Eg</a:t>
            </a:r>
            <a:r>
              <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 Apple GL(AGL), Windows-to-OpenGL(WGL), Presentation Manager to OpenGL(PGL), </a:t>
            </a:r>
            <a:r>
              <a:rPr lang="en-US" sz="1975" b="1"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GLX</a:t>
            </a:r>
            <a:r>
              <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a:t>
            </a:r>
          </a:p>
          <a:p>
            <a:pPr algn="just"/>
            <a:endPar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endParaRPr>
          </a:p>
          <a:p>
            <a:pPr algn="just"/>
            <a:r>
              <a:rPr lang="en-US" sz="1975" b="1"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OpenGL Utility Toolkit(GLUT)</a:t>
            </a:r>
            <a:r>
              <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 provides a library of functions which acts as  interface for interacting with any device specific screen-windowing system, thus making our program device-independent. The GLUT library functions are prefixed with </a:t>
            </a:r>
            <a:r>
              <a:rPr lang="en-US" sz="1975" b="1"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“glut”</a:t>
            </a:r>
            <a:r>
              <a:rPr lang="en-US" sz="1975" dirty="0">
                <a:solidFill>
                  <a:srgbClr val="002060"/>
                </a:solidFill>
                <a:latin typeface="Bookman Old Style" panose="02050604050505020204" pitchFamily="18" charset="0"/>
                <a:ea typeface="Calibri" panose="020F0502020204030204" pitchFamily="34" charset="0"/>
                <a:cs typeface="Times New Roman" panose="02020603050405020304" pitchFamily="18" charset="0"/>
              </a:rPr>
              <a:t>.</a:t>
            </a:r>
          </a:p>
        </p:txBody>
      </p:sp>
    </p:spTree>
    <p:extLst>
      <p:ext uri="{BB962C8B-B14F-4D97-AF65-F5344CB8AC3E}">
        <p14:creationId xmlns:p14="http://schemas.microsoft.com/office/powerpoint/2010/main" val="173905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1000"/>
                                        <p:tgtEl>
                                          <p:spTgt spid="13">
                                            <p:txEl>
                                              <p:pRg st="0" end="0"/>
                                            </p:txEl>
                                          </p:spTgt>
                                        </p:tgtEl>
                                      </p:cBhvr>
                                    </p:animEffect>
                                    <p:anim calcmode="lin" valueType="num">
                                      <p:cBhvr>
                                        <p:cTn id="8" dur="10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xEl>
                                              <p:pRg st="2" end="2"/>
                                            </p:txEl>
                                          </p:spTgt>
                                        </p:tgtEl>
                                        <p:attrNameLst>
                                          <p:attrName>style.visibility</p:attrName>
                                        </p:attrNameLst>
                                      </p:cBhvr>
                                      <p:to>
                                        <p:strVal val="visible"/>
                                      </p:to>
                                    </p:set>
                                    <p:animEffect transition="in" filter="fade">
                                      <p:cBhvr>
                                        <p:cTn id="14" dur="1000"/>
                                        <p:tgtEl>
                                          <p:spTgt spid="13">
                                            <p:txEl>
                                              <p:pRg st="2" end="2"/>
                                            </p:txEl>
                                          </p:spTgt>
                                        </p:tgtEl>
                                      </p:cBhvr>
                                    </p:animEffect>
                                    <p:anim calcmode="lin" valueType="num">
                                      <p:cBhvr>
                                        <p:cTn id="15" dur="1000" fill="hold"/>
                                        <p:tgtEl>
                                          <p:spTgt spid="1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1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3">
                                            <p:txEl>
                                              <p:pRg st="4" end="4"/>
                                            </p:txEl>
                                          </p:spTgt>
                                        </p:tgtEl>
                                        <p:attrNameLst>
                                          <p:attrName>style.visibility</p:attrName>
                                        </p:attrNameLst>
                                      </p:cBhvr>
                                      <p:to>
                                        <p:strVal val="visible"/>
                                      </p:to>
                                    </p:set>
                                    <p:animEffect transition="in" filter="fade">
                                      <p:cBhvr>
                                        <p:cTn id="21" dur="1000"/>
                                        <p:tgtEl>
                                          <p:spTgt spid="13">
                                            <p:txEl>
                                              <p:pRg st="4" end="4"/>
                                            </p:txEl>
                                          </p:spTgt>
                                        </p:tgtEl>
                                      </p:cBhvr>
                                    </p:animEffect>
                                    <p:anim calcmode="lin" valueType="num">
                                      <p:cBhvr>
                                        <p:cTn id="22" dur="1000" fill="hold"/>
                                        <p:tgtEl>
                                          <p:spTgt spid="1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1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Lst>
  </p:timing>
</p:sld>
</file>

<file path=ppt/theme/theme1.xml><?xml version="1.0" encoding="utf-8"?>
<a:theme xmlns:a="http://schemas.openxmlformats.org/drawingml/2006/main" name="The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BE25ECD4-79A2-4AC1-8122-1434017AB399}" vid="{962F2259-9D74-4044-95CC-5E6CDDFD606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Theme1</Template>
  <TotalTime>174</TotalTime>
  <Words>3244</Words>
  <Application>Microsoft Office PowerPoint</Application>
  <PresentationFormat>Widescreen</PresentationFormat>
  <Paragraphs>392</Paragraphs>
  <Slides>34</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34</vt:i4>
      </vt:variant>
    </vt:vector>
  </HeadingPairs>
  <TitlesOfParts>
    <vt:vector size="40" baseType="lpstr">
      <vt:lpstr>Arial</vt:lpstr>
      <vt:lpstr>Bookman Old Style</vt:lpstr>
      <vt:lpstr>Calibri</vt:lpstr>
      <vt:lpstr>Cambria</vt:lpstr>
      <vt:lpstr>Wingdings</vt:lpstr>
      <vt:lpstr>Theme1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Yogesh Neelappa</dc:creator>
  <cp:lastModifiedBy>Yogesh Neelappa</cp:lastModifiedBy>
  <cp:revision>9</cp:revision>
  <dcterms:created xsi:type="dcterms:W3CDTF">2026-01-25T12:19:46Z</dcterms:created>
  <dcterms:modified xsi:type="dcterms:W3CDTF">2026-03-03T04:26:39Z</dcterms:modified>
</cp:coreProperties>
</file>